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81" r:id="rId2"/>
    <p:sldMasterId id="2147484085" r:id="rId3"/>
    <p:sldMasterId id="2147484089" r:id="rId4"/>
  </p:sldMasterIdLst>
  <p:notesMasterIdLst>
    <p:notesMasterId r:id="rId34"/>
  </p:notesMasterIdLst>
  <p:sldIdLst>
    <p:sldId id="325" r:id="rId5"/>
    <p:sldId id="328" r:id="rId6"/>
    <p:sldId id="331" r:id="rId7"/>
    <p:sldId id="334" r:id="rId8"/>
    <p:sldId id="337" r:id="rId9"/>
    <p:sldId id="340" r:id="rId10"/>
    <p:sldId id="343" r:id="rId11"/>
    <p:sldId id="346" r:id="rId12"/>
    <p:sldId id="349" r:id="rId13"/>
    <p:sldId id="352" r:id="rId14"/>
    <p:sldId id="259" r:id="rId15"/>
    <p:sldId id="262" r:id="rId16"/>
    <p:sldId id="265" r:id="rId17"/>
    <p:sldId id="268" r:id="rId18"/>
    <p:sldId id="271" r:id="rId19"/>
    <p:sldId id="274" r:id="rId20"/>
    <p:sldId id="277" r:id="rId21"/>
    <p:sldId id="280" r:id="rId22"/>
    <p:sldId id="283" r:id="rId23"/>
    <p:sldId id="286" r:id="rId24"/>
    <p:sldId id="289" r:id="rId25"/>
    <p:sldId id="295" r:id="rId26"/>
    <p:sldId id="298" r:id="rId27"/>
    <p:sldId id="301" r:id="rId28"/>
    <p:sldId id="304" r:id="rId29"/>
    <p:sldId id="307" r:id="rId30"/>
    <p:sldId id="310" r:id="rId31"/>
    <p:sldId id="313" r:id="rId32"/>
    <p:sldId id="316" r:id="rId33"/>
  </p:sldIdLst>
  <p:sldSz cx="14630400" cy="82296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5" autoAdjust="0"/>
    <p:restoredTop sz="0"/>
  </p:normalViewPr>
  <p:slideViewPr>
    <p:cSldViewPr>
      <p:cViewPr>
        <p:scale>
          <a:sx n="33" d="100"/>
          <a:sy n="33" d="100"/>
        </p:scale>
        <p:origin x="3408" y="164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4" y="226"/>
            <a:ext cx="6419046" cy="22818368"/>
          </a:xfrm>
          <a:prstGeom prst="rect">
            <a:avLst/>
          </a:prstGeom>
          <a:noFill/>
          <a:ln w="9525">
            <a:noFill/>
            <a:miter lim="800000"/>
          </a:ln>
          <a:effectLst/>
        </p:spPr>
        <p:txBody>
          <a:bodyPr vert="horz" wrap="square" lIns="456253" tIns="228128" rIns="456253" bIns="228128" numCol="1" anchor="t" anchorCtr="0" compatLnSpc="1">
            <a:prstTxWarp prst="textNoShape">
              <a:avLst/>
            </a:prstTxWarp>
          </a:bodyPr>
          <a:lstStyle>
            <a:lvl1pPr defTabSz="4563363">
              <a:defRPr sz="6200"/>
            </a:lvl1pPr>
          </a:lstStyle>
          <a:p>
            <a:pPr>
              <a:defRPr/>
            </a:pPr>
            <a:endParaRPr lang="hr-HR"/>
          </a:p>
        </p:txBody>
      </p:sp>
      <p:sp>
        <p:nvSpPr>
          <p:cNvPr id="9219" name="Rectangle 3"/>
          <p:cNvSpPr>
            <a:spLocks noGrp="1" noChangeArrowheads="1"/>
          </p:cNvSpPr>
          <p:nvPr>
            <p:ph type="dt" idx="1"/>
          </p:nvPr>
        </p:nvSpPr>
        <p:spPr bwMode="auto">
          <a:xfrm>
            <a:off x="8386960" y="226"/>
            <a:ext cx="6419046" cy="22818368"/>
          </a:xfrm>
          <a:prstGeom prst="rect">
            <a:avLst/>
          </a:prstGeom>
          <a:noFill/>
          <a:ln w="9525">
            <a:noFill/>
            <a:miter lim="800000"/>
          </a:ln>
          <a:effectLst/>
        </p:spPr>
        <p:txBody>
          <a:bodyPr vert="horz" wrap="square" lIns="456253" tIns="228128" rIns="456253" bIns="228128" numCol="1" anchor="t" anchorCtr="0" compatLnSpc="1">
            <a:prstTxWarp prst="textNoShape">
              <a:avLst/>
            </a:prstTxWarp>
          </a:bodyPr>
          <a:lstStyle>
            <a:lvl1pPr algn="r" defTabSz="4563363">
              <a:defRPr sz="6200"/>
            </a:lvl1pPr>
          </a:lstStyle>
          <a:p>
            <a:pPr>
              <a:defRPr/>
            </a:pPr>
            <a:endParaRPr lang="hr-HR"/>
          </a:p>
        </p:txBody>
      </p:sp>
      <p:sp>
        <p:nvSpPr>
          <p:cNvPr id="29700" name="Rectangle 4"/>
          <p:cNvSpPr>
            <a:spLocks noGrp="1" noRot="1" noChangeAspect="1" noChangeArrowheads="1" noTextEdit="1"/>
          </p:cNvSpPr>
          <p:nvPr>
            <p:ph type="sldImg" idx="2"/>
          </p:nvPr>
        </p:nvSpPr>
        <p:spPr bwMode="auto">
          <a:xfrm>
            <a:off x="-145065750" y="34283650"/>
            <a:ext cx="304939700" cy="171529375"/>
          </a:xfrm>
          <a:prstGeom prst="rect">
            <a:avLst/>
          </a:prstGeom>
          <a:noFill/>
          <a:ln w="9525">
            <a:solidFill>
              <a:srgbClr val="000000"/>
            </a:solidFill>
            <a:miter lim="800000"/>
          </a:ln>
        </p:spPr>
      </p:sp>
      <p:sp>
        <p:nvSpPr>
          <p:cNvPr id="9221" name="Rectangle 5"/>
          <p:cNvSpPr>
            <a:spLocks noGrp="1" noChangeArrowheads="1"/>
          </p:cNvSpPr>
          <p:nvPr>
            <p:ph type="body" sz="quarter" idx="3"/>
          </p:nvPr>
        </p:nvSpPr>
        <p:spPr bwMode="auto">
          <a:xfrm>
            <a:off x="1480259" y="217286681"/>
            <a:ext cx="11848950" cy="205804319"/>
          </a:xfrm>
          <a:prstGeom prst="rect">
            <a:avLst/>
          </a:prstGeom>
          <a:noFill/>
          <a:ln w="9525">
            <a:noFill/>
            <a:miter lim="800000"/>
          </a:ln>
          <a:effectLst/>
        </p:spPr>
        <p:txBody>
          <a:bodyPr vert="horz" wrap="square" lIns="456253" tIns="228128" rIns="456253" bIns="228128" numCol="1" anchor="t" anchorCtr="0" compatLnSpc="1">
            <a:prstTxWarp prst="textNoShape">
              <a:avLst/>
            </a:prstTxWarp>
          </a:bodyPr>
          <a:lstStyle/>
          <a:p>
            <a:pPr lvl="0"/>
            <a:r>
              <a:rPr lang="hr-HR" noProof="0"/>
              <a:t>Click to edit Master text styles</a:t>
            </a:r>
          </a:p>
          <a:p>
            <a:pPr lvl="1"/>
            <a:r>
              <a:rPr lang="hr-HR" noProof="0"/>
              <a:t>Second level</a:t>
            </a:r>
          </a:p>
          <a:p>
            <a:pPr lvl="2"/>
            <a:r>
              <a:rPr lang="hr-HR" noProof="0"/>
              <a:t>Third level</a:t>
            </a:r>
          </a:p>
          <a:p>
            <a:pPr lvl="3"/>
            <a:r>
              <a:rPr lang="hr-HR" noProof="0"/>
              <a:t>Fourth level</a:t>
            </a:r>
          </a:p>
          <a:p>
            <a:pPr lvl="4"/>
            <a:r>
              <a:rPr lang="hr-HR" noProof="0"/>
              <a:t>Fifth level</a:t>
            </a:r>
          </a:p>
        </p:txBody>
      </p:sp>
      <p:sp>
        <p:nvSpPr>
          <p:cNvPr id="9222" name="Rectangle 6"/>
          <p:cNvSpPr>
            <a:spLocks noGrp="1" noChangeArrowheads="1"/>
          </p:cNvSpPr>
          <p:nvPr>
            <p:ph type="ftr" sz="quarter" idx="4"/>
          </p:nvPr>
        </p:nvSpPr>
        <p:spPr bwMode="auto">
          <a:xfrm>
            <a:off x="4" y="434500288"/>
            <a:ext cx="6419046" cy="22818368"/>
          </a:xfrm>
          <a:prstGeom prst="rect">
            <a:avLst/>
          </a:prstGeom>
          <a:noFill/>
          <a:ln w="9525">
            <a:noFill/>
            <a:miter lim="800000"/>
          </a:ln>
          <a:effectLst/>
        </p:spPr>
        <p:txBody>
          <a:bodyPr vert="horz" wrap="square" lIns="456253" tIns="228128" rIns="456253" bIns="228128" numCol="1" anchor="b" anchorCtr="0" compatLnSpc="1">
            <a:prstTxWarp prst="textNoShape">
              <a:avLst/>
            </a:prstTxWarp>
          </a:bodyPr>
          <a:lstStyle>
            <a:lvl1pPr defTabSz="4563363">
              <a:defRPr sz="6200"/>
            </a:lvl1pPr>
          </a:lstStyle>
          <a:p>
            <a:pPr>
              <a:defRPr/>
            </a:pPr>
            <a:endParaRPr lang="hr-HR"/>
          </a:p>
        </p:txBody>
      </p:sp>
      <p:sp>
        <p:nvSpPr>
          <p:cNvPr id="9223" name="Rectangle 7"/>
          <p:cNvSpPr>
            <a:spLocks noGrp="1" noChangeArrowheads="1"/>
          </p:cNvSpPr>
          <p:nvPr>
            <p:ph type="sldNum" sz="quarter" idx="5"/>
          </p:nvPr>
        </p:nvSpPr>
        <p:spPr bwMode="auto">
          <a:xfrm>
            <a:off x="8386960" y="434500288"/>
            <a:ext cx="6419046" cy="22818368"/>
          </a:xfrm>
          <a:prstGeom prst="rect">
            <a:avLst/>
          </a:prstGeom>
          <a:noFill/>
          <a:ln w="9525">
            <a:noFill/>
            <a:miter lim="800000"/>
          </a:ln>
          <a:effectLst/>
        </p:spPr>
        <p:txBody>
          <a:bodyPr vert="horz" wrap="square" lIns="456253" tIns="228128" rIns="456253" bIns="228128" numCol="1" anchor="b" anchorCtr="0" compatLnSpc="1">
            <a:prstTxWarp prst="textNoShape">
              <a:avLst/>
            </a:prstTxWarp>
          </a:bodyPr>
          <a:lstStyle>
            <a:lvl1pPr algn="r" defTabSz="4563363">
              <a:defRPr sz="6200"/>
            </a:lvl1pPr>
          </a:lstStyle>
          <a:p>
            <a:pPr>
              <a:defRPr/>
            </a:pPr>
            <a:fld id="{0CDB9CAC-1B02-4DA5-A782-15EF2BDB0AED}" type="slidenum">
              <a:rPr lang="hr-HR"/>
              <a:pPr>
                <a:defRPr/>
              </a:pPr>
              <a:t>‹#›</a:t>
            </a:fld>
            <a:endParaRPr lang="hr-HR"/>
          </a:p>
        </p:txBody>
      </p:sp>
    </p:spTree>
    <p:extLst>
      <p:ext uri="{BB962C8B-B14F-4D97-AF65-F5344CB8AC3E}">
        <p14:creationId xmlns:p14="http://schemas.microsoft.com/office/powerpoint/2010/main" val="130862596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A6448-BBC0-FFD1-6D34-EACCACC67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4C230B-AB34-0E10-C21A-7DCA7D64E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0CE92-175D-5D69-22FE-165D6C3CB087}"/>
              </a:ext>
            </a:extLst>
          </p:cNvPr>
          <p:cNvSpPr>
            <a:spLocks noGrp="1"/>
          </p:cNvSpPr>
          <p:nvPr>
            <p:ph type="body" idx="1"/>
          </p:nvPr>
        </p:nvSpPr>
        <p:spPr/>
        <p:txBody>
          <a:bodyPr/>
          <a:lstStyle/>
          <a:p>
            <a:r>
              <a:rPr lang="hr-HR"/>
              <a:t>TBD Staviti slike itd.</a:t>
            </a:r>
            <a:endParaRPr lang="en-GB"/>
          </a:p>
        </p:txBody>
      </p:sp>
    </p:spTree>
    <p:extLst>
      <p:ext uri="{BB962C8B-B14F-4D97-AF65-F5344CB8AC3E}">
        <p14:creationId xmlns:p14="http://schemas.microsoft.com/office/powerpoint/2010/main" val="178453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BBF0-ACBC-0CC3-26A5-5252A14CA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56293-6D78-F551-3E10-14C58D2F8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9AAF-8981-8E6C-9C8E-3AA140392484}"/>
              </a:ext>
            </a:extLst>
          </p:cNvPr>
          <p:cNvSpPr>
            <a:spLocks noGrp="1"/>
          </p:cNvSpPr>
          <p:nvPr>
            <p:ph type="body" idx="1"/>
          </p:nvPr>
        </p:nvSpPr>
        <p:spPr/>
        <p:txBody>
          <a:bodyPr/>
          <a:lstStyle/>
          <a:p>
            <a:r>
              <a:rPr lang="hr-HR"/>
              <a:t>TBD Staviti slike itd.</a:t>
            </a:r>
            <a:endParaRPr lang="en-GB"/>
          </a:p>
        </p:txBody>
      </p:sp>
    </p:spTree>
    <p:extLst>
      <p:ext uri="{BB962C8B-B14F-4D97-AF65-F5344CB8AC3E}">
        <p14:creationId xmlns:p14="http://schemas.microsoft.com/office/powerpoint/2010/main" val="264438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5007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BBF0-ACBC-0CC3-26A5-5252A14CA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56293-6D78-F551-3E10-14C58D2F8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9AAF-8981-8E6C-9C8E-3AA140392484}"/>
              </a:ext>
            </a:extLst>
          </p:cNvPr>
          <p:cNvSpPr>
            <a:spLocks noGrp="1"/>
          </p:cNvSpPr>
          <p:nvPr>
            <p:ph type="body" idx="1"/>
          </p:nvPr>
        </p:nvSpPr>
        <p:spPr/>
        <p:txBody>
          <a:bodyPr/>
          <a:lstStyle/>
          <a:p>
            <a:r>
              <a:rPr lang="hr-HR"/>
              <a:t>TBD Staviti slike itd.</a:t>
            </a:r>
            <a:endParaRPr lang="en-GB"/>
          </a:p>
        </p:txBody>
      </p:sp>
    </p:spTree>
    <p:extLst>
      <p:ext uri="{BB962C8B-B14F-4D97-AF65-F5344CB8AC3E}">
        <p14:creationId xmlns:p14="http://schemas.microsoft.com/office/powerpoint/2010/main" val="264438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50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BBF0-ACBC-0CC3-26A5-5252A14CA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56293-6D78-F551-3E10-14C58D2F8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49AAF-8981-8E6C-9C8E-3AA140392484}"/>
              </a:ext>
            </a:extLst>
          </p:cNvPr>
          <p:cNvSpPr>
            <a:spLocks noGrp="1"/>
          </p:cNvSpPr>
          <p:nvPr>
            <p:ph type="body" idx="1"/>
          </p:nvPr>
        </p:nvSpPr>
        <p:spPr/>
        <p:txBody>
          <a:bodyPr/>
          <a:lstStyle/>
          <a:p>
            <a:r>
              <a:rPr lang="hr-HR"/>
              <a:t>TBD Staviti slike itd.</a:t>
            </a:r>
            <a:endParaRPr lang="en-GB"/>
          </a:p>
        </p:txBody>
      </p:sp>
    </p:spTree>
    <p:extLst>
      <p:ext uri="{BB962C8B-B14F-4D97-AF65-F5344CB8AC3E}">
        <p14:creationId xmlns:p14="http://schemas.microsoft.com/office/powerpoint/2010/main" val="264438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400500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AFB14823-570B-4C24-851C-D2B690FA5984}" type="datetimeFigureOut">
              <a:rPr lang="en-US" smtClean="0"/>
              <a:t>1/31/2025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BB5A135-FCC7-4776-BDE3-ED246D8B215F}" type="datetimeFigureOut">
              <a:rPr lang="en-US" smtClean="0"/>
              <a:t>1/31/2025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5B7DB70E-8524-4CD2-B26E-5F6A0F0456D4}" type="datetimeFigureOut">
              <a:rPr lang="en-US" smtClean="0"/>
              <a:t>1/31/2025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17648" y="3588536"/>
            <a:ext cx="13249472" cy="562462"/>
          </a:xfrm>
          <a:ln algn="ctr"/>
        </p:spPr>
        <p:txBody>
          <a:bodyPr/>
          <a:lstStyle>
            <a:lvl1pPr algn="l">
              <a:defRPr sz="3055">
                <a:solidFill>
                  <a:schemeClr val="accent6">
                    <a:lumMod val="75000"/>
                  </a:schemeClr>
                </a:solidFill>
              </a:defRPr>
            </a:lvl1pPr>
          </a:lstStyle>
          <a:p>
            <a:r>
              <a:rPr lang="hr-HR" err="1"/>
              <a:t>Click to edit Master title style</a:t>
            </a:r>
            <a:endParaRPr lang="hr-HR"/>
          </a:p>
        </p:txBody>
      </p:sp>
      <p:sp>
        <p:nvSpPr>
          <p:cNvPr id="5123" name="Rectangle 3"/>
          <p:cNvSpPr>
            <a:spLocks noGrp="1" noChangeArrowheads="1"/>
          </p:cNvSpPr>
          <p:nvPr>
            <p:ph type="subTitle" idx="1"/>
          </p:nvPr>
        </p:nvSpPr>
        <p:spPr>
          <a:xfrm>
            <a:off x="517648" y="4288159"/>
            <a:ext cx="13249472" cy="461665"/>
          </a:xfrm>
          <a:ln algn="ctr"/>
        </p:spPr>
        <p:txBody>
          <a:bodyPr/>
          <a:lstStyle>
            <a:lvl1pPr marL="0" indent="0" algn="l">
              <a:buFontTx/>
              <a:buNone/>
              <a:defRPr sz="2400"/>
            </a:lvl1pPr>
          </a:lstStyle>
          <a:p>
            <a:r>
              <a:rPr lang="hr-HR" err="1"/>
              <a:t>Click to edit Master subtitle style</a:t>
            </a:r>
            <a:endParaRPr lang="hr-HR"/>
          </a:p>
        </p:txBody>
      </p:sp>
      <p:sp>
        <p:nvSpPr>
          <p:cNvPr id="3" name="Slide Number Placeholder 2">
            <a:extLst>
              <a:ext uri="{FF2B5EF4-FFF2-40B4-BE49-F238E27FC236}">
                <a16:creationId xmlns:a16="http://schemas.microsoft.com/office/drawing/2014/main" id="{A8EECF1F-1486-424F-ABB4-02F6C15FEFC5}"/>
              </a:ext>
            </a:extLst>
          </p:cNvPr>
          <p:cNvSpPr>
            <a:spLocks noGrp="1"/>
          </p:cNvSpPr>
          <p:nvPr>
            <p:ph type="sldNum" sz="quarter" idx="10"/>
          </p:nvPr>
        </p:nvSpPr>
        <p:spPr>
          <a:xfrm>
            <a:off x="11148865" y="7791451"/>
            <a:ext cx="3291840" cy="438150"/>
          </a:xfrm>
        </p:spPr>
        <p:txBody>
          <a:bodyPr/>
          <a:lstStyle>
            <a:lvl1pPr>
              <a:defRPr sz="1300"/>
            </a:lvl1pPr>
          </a:lstStyle>
          <a:p>
            <a:fld id="{C92FC937-38D6-4B8F-AEB3-E5F6C110AD7F}" type="slidenum">
              <a:rPr lang="hr-HR" smtClean="0"/>
              <a:t>‹#›</a:t>
            </a:fld>
            <a:endParaRPr lang="hr-H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225833"/>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854527"/>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361301"/>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989995"/>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
        <p:nvSpPr>
          <p:cNvPr id="10" name="Text Placeholder 9">
            <a:extLst>
              <a:ext uri="{FF2B5EF4-FFF2-40B4-BE49-F238E27FC236}">
                <a16:creationId xmlns:a16="http://schemas.microsoft.com/office/drawing/2014/main" id="{223D5C6E-D6DB-4AC9-B108-A2D22ED06B5A}"/>
              </a:ext>
            </a:extLst>
          </p:cNvPr>
          <p:cNvSpPr>
            <a:spLocks noGrp="1"/>
          </p:cNvSpPr>
          <p:nvPr>
            <p:ph type="body" sz="quarter" idx="11" hasCustomPrompt="1"/>
          </p:nvPr>
        </p:nvSpPr>
        <p:spPr>
          <a:xfrm>
            <a:off x="171296" y="3"/>
            <a:ext cx="14286387" cy="276999"/>
          </a:xfrm>
        </p:spPr>
        <p:txBody>
          <a:bodyPr/>
          <a:lstStyle>
            <a:lvl1pPr marL="0" indent="0" algn="r">
              <a:buNone/>
              <a:defRPr sz="1200">
                <a:solidFill>
                  <a:schemeClr val="bg2"/>
                </a:solidFill>
              </a:defRPr>
            </a:lvl1pPr>
            <a:lvl2pPr marL="607715" indent="0">
              <a:buNone/>
              <a:defRPr/>
            </a:lvl2pPr>
          </a:lstStyle>
          <a:p>
            <a:pPr lvl="0"/>
            <a:r>
              <a:rPr lang="en-US"/>
              <a:t>Click to edit Chapter name</a:t>
            </a:r>
          </a:p>
        </p:txBody>
      </p:sp>
    </p:spTree>
    <p:extLst>
      <p:ext uri="{BB962C8B-B14F-4D97-AF65-F5344CB8AC3E}">
        <p14:creationId xmlns:p14="http://schemas.microsoft.com/office/powerpoint/2010/main" val="121966297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17648" y="3588536"/>
            <a:ext cx="13249472" cy="562462"/>
          </a:xfrm>
          <a:ln algn="ctr"/>
        </p:spPr>
        <p:txBody>
          <a:bodyPr/>
          <a:lstStyle>
            <a:lvl1pPr algn="l">
              <a:defRPr sz="3055">
                <a:solidFill>
                  <a:schemeClr val="accent6">
                    <a:lumMod val="75000"/>
                  </a:schemeClr>
                </a:solidFill>
              </a:defRPr>
            </a:lvl1pPr>
          </a:lstStyle>
          <a:p>
            <a:r>
              <a:rPr lang="hr-HR" err="1"/>
              <a:t>Click to edit Master title style</a:t>
            </a:r>
            <a:endParaRPr lang="hr-HR"/>
          </a:p>
        </p:txBody>
      </p:sp>
      <p:sp>
        <p:nvSpPr>
          <p:cNvPr id="5123" name="Rectangle 3"/>
          <p:cNvSpPr>
            <a:spLocks noGrp="1" noChangeArrowheads="1"/>
          </p:cNvSpPr>
          <p:nvPr>
            <p:ph type="subTitle" idx="1"/>
          </p:nvPr>
        </p:nvSpPr>
        <p:spPr>
          <a:xfrm>
            <a:off x="517648" y="4288159"/>
            <a:ext cx="13249472" cy="461665"/>
          </a:xfrm>
          <a:ln algn="ctr"/>
        </p:spPr>
        <p:txBody>
          <a:bodyPr/>
          <a:lstStyle>
            <a:lvl1pPr marL="0" indent="0" algn="l">
              <a:buFontTx/>
              <a:buNone/>
              <a:defRPr sz="2400"/>
            </a:lvl1pPr>
          </a:lstStyle>
          <a:p>
            <a:r>
              <a:rPr lang="hr-HR" err="1"/>
              <a:t>Click to edit Master subtitle style</a:t>
            </a:r>
            <a:endParaRPr lang="hr-HR"/>
          </a:p>
        </p:txBody>
      </p:sp>
      <p:sp>
        <p:nvSpPr>
          <p:cNvPr id="3" name="Slide Number Placeholder 2">
            <a:extLst>
              <a:ext uri="{FF2B5EF4-FFF2-40B4-BE49-F238E27FC236}">
                <a16:creationId xmlns:a16="http://schemas.microsoft.com/office/drawing/2014/main" id="{A8EECF1F-1486-424F-ABB4-02F6C15FEFC5}"/>
              </a:ext>
            </a:extLst>
          </p:cNvPr>
          <p:cNvSpPr>
            <a:spLocks noGrp="1"/>
          </p:cNvSpPr>
          <p:nvPr>
            <p:ph type="sldNum" sz="quarter" idx="10"/>
          </p:nvPr>
        </p:nvSpPr>
        <p:spPr>
          <a:xfrm>
            <a:off x="11148865" y="7791451"/>
            <a:ext cx="3291840" cy="438150"/>
          </a:xfrm>
        </p:spPr>
        <p:txBody>
          <a:bodyPr/>
          <a:lstStyle>
            <a:lvl1pPr>
              <a:defRPr sz="1300"/>
            </a:lvl1pPr>
          </a:lstStyle>
          <a:p>
            <a:fld id="{C92FC937-38D6-4B8F-AEB3-E5F6C110AD7F}" type="slidenum">
              <a:rPr lang="hr-HR" smtClean="0"/>
              <a:t>‹#›</a:t>
            </a:fld>
            <a:endParaRPr lang="hr-H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225833"/>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854527"/>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361301"/>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989995"/>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
        <p:nvSpPr>
          <p:cNvPr id="10" name="Text Placeholder 9">
            <a:extLst>
              <a:ext uri="{FF2B5EF4-FFF2-40B4-BE49-F238E27FC236}">
                <a16:creationId xmlns:a16="http://schemas.microsoft.com/office/drawing/2014/main" id="{223D5C6E-D6DB-4AC9-B108-A2D22ED06B5A}"/>
              </a:ext>
            </a:extLst>
          </p:cNvPr>
          <p:cNvSpPr>
            <a:spLocks noGrp="1"/>
          </p:cNvSpPr>
          <p:nvPr>
            <p:ph type="body" sz="quarter" idx="11" hasCustomPrompt="1"/>
          </p:nvPr>
        </p:nvSpPr>
        <p:spPr>
          <a:xfrm>
            <a:off x="171296" y="3"/>
            <a:ext cx="14286387" cy="276999"/>
          </a:xfrm>
        </p:spPr>
        <p:txBody>
          <a:bodyPr/>
          <a:lstStyle>
            <a:lvl1pPr marL="0" indent="0" algn="r">
              <a:buNone/>
              <a:defRPr sz="1200">
                <a:solidFill>
                  <a:schemeClr val="bg2"/>
                </a:solidFill>
              </a:defRPr>
            </a:lvl1pPr>
            <a:lvl2pPr marL="607715" indent="0">
              <a:buNone/>
              <a:defRPr/>
            </a:lvl2pPr>
          </a:lstStyle>
          <a:p>
            <a:pPr lvl="0"/>
            <a:r>
              <a:rPr lang="en-US"/>
              <a:t>Click to edit Chapter name</a:t>
            </a:r>
          </a:p>
        </p:txBody>
      </p:sp>
    </p:spTree>
    <p:extLst>
      <p:ext uri="{BB962C8B-B14F-4D97-AF65-F5344CB8AC3E}">
        <p14:creationId xmlns:p14="http://schemas.microsoft.com/office/powerpoint/2010/main" val="121966297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17648" y="3588536"/>
            <a:ext cx="13249472" cy="562462"/>
          </a:xfrm>
          <a:ln algn="ctr"/>
        </p:spPr>
        <p:txBody>
          <a:bodyPr/>
          <a:lstStyle>
            <a:lvl1pPr algn="l">
              <a:defRPr sz="3055">
                <a:solidFill>
                  <a:schemeClr val="accent6">
                    <a:lumMod val="75000"/>
                  </a:schemeClr>
                </a:solidFill>
              </a:defRPr>
            </a:lvl1pPr>
          </a:lstStyle>
          <a:p>
            <a:r>
              <a:rPr lang="hr-HR" err="1"/>
              <a:t>Click to edit Master title style</a:t>
            </a:r>
            <a:endParaRPr lang="hr-HR"/>
          </a:p>
        </p:txBody>
      </p:sp>
      <p:sp>
        <p:nvSpPr>
          <p:cNvPr id="5123" name="Rectangle 3"/>
          <p:cNvSpPr>
            <a:spLocks noGrp="1" noChangeArrowheads="1"/>
          </p:cNvSpPr>
          <p:nvPr>
            <p:ph type="subTitle" idx="1"/>
          </p:nvPr>
        </p:nvSpPr>
        <p:spPr>
          <a:xfrm>
            <a:off x="517648" y="4288159"/>
            <a:ext cx="13249472" cy="461665"/>
          </a:xfrm>
          <a:ln algn="ctr"/>
        </p:spPr>
        <p:txBody>
          <a:bodyPr/>
          <a:lstStyle>
            <a:lvl1pPr marL="0" indent="0" algn="l">
              <a:buFontTx/>
              <a:buNone/>
              <a:defRPr sz="2400"/>
            </a:lvl1pPr>
          </a:lstStyle>
          <a:p>
            <a:r>
              <a:rPr lang="hr-HR" err="1"/>
              <a:t>Click to edit Master subtitle style</a:t>
            </a:r>
            <a:endParaRPr lang="hr-HR"/>
          </a:p>
        </p:txBody>
      </p:sp>
      <p:sp>
        <p:nvSpPr>
          <p:cNvPr id="3" name="Slide Number Placeholder 2">
            <a:extLst>
              <a:ext uri="{FF2B5EF4-FFF2-40B4-BE49-F238E27FC236}">
                <a16:creationId xmlns:a16="http://schemas.microsoft.com/office/drawing/2014/main" id="{A8EECF1F-1486-424F-ABB4-02F6C15FEFC5}"/>
              </a:ext>
            </a:extLst>
          </p:cNvPr>
          <p:cNvSpPr>
            <a:spLocks noGrp="1"/>
          </p:cNvSpPr>
          <p:nvPr>
            <p:ph type="sldNum" sz="quarter" idx="10"/>
          </p:nvPr>
        </p:nvSpPr>
        <p:spPr>
          <a:xfrm>
            <a:off x="11148865" y="7791451"/>
            <a:ext cx="3291840" cy="438150"/>
          </a:xfrm>
        </p:spPr>
        <p:txBody>
          <a:bodyPr/>
          <a:lstStyle>
            <a:lvl1pPr>
              <a:defRPr sz="1300"/>
            </a:lvl1pPr>
          </a:lstStyle>
          <a:p>
            <a:fld id="{C92FC937-38D6-4B8F-AEB3-E5F6C110AD7F}" type="slidenum">
              <a:rPr lang="hr-HR" smtClean="0"/>
              <a:t>‹#›</a:t>
            </a:fld>
            <a:endParaRPr lang="hr-H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225833"/>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854527"/>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3CDF06D-C18F-4984-9B13-3ABBFBB6D4E0}" type="datetimeFigureOut">
              <a:rPr lang="en-US" smtClean="0"/>
              <a:t>1/31/2025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297" y="361301"/>
            <a:ext cx="14286388" cy="528927"/>
          </a:xfrm>
        </p:spPr>
        <p:txBody>
          <a:bodyPr/>
          <a:lstStyle>
            <a:lvl1pPr>
              <a:defRPr sz="2837">
                <a:solidFill>
                  <a:schemeClr val="tx1"/>
                </a:solidFill>
              </a:defRPr>
            </a:lvl1pPr>
          </a:lstStyle>
          <a:p>
            <a:r>
              <a:rPr lang="en-US"/>
              <a:t>Click to edit Master title style</a:t>
            </a:r>
          </a:p>
        </p:txBody>
      </p:sp>
      <p:sp>
        <p:nvSpPr>
          <p:cNvPr id="3" name="Content Placeholder 2"/>
          <p:cNvSpPr>
            <a:spLocks noGrp="1"/>
          </p:cNvSpPr>
          <p:nvPr>
            <p:ph idx="1"/>
          </p:nvPr>
        </p:nvSpPr>
        <p:spPr>
          <a:xfrm>
            <a:off x="171297" y="989995"/>
            <a:ext cx="14286388" cy="1683666"/>
          </a:xfrm>
        </p:spPr>
        <p:txBody>
          <a:bodyPr/>
          <a:lstStyle>
            <a:lvl1pPr>
              <a:defRPr sz="1964">
                <a:solidFill>
                  <a:schemeClr val="tx1"/>
                </a:solidFill>
              </a:defRPr>
            </a:lvl1pPr>
            <a:lvl2pPr>
              <a:defRPr sz="1745">
                <a:solidFill>
                  <a:srgbClr val="0070C0"/>
                </a:solidFill>
              </a:defRPr>
            </a:lvl2pPr>
            <a:lvl3pPr>
              <a:defRPr sz="1745">
                <a:solidFill>
                  <a:schemeClr val="tx1"/>
                </a:solidFill>
              </a:defRPr>
            </a:lvl3pPr>
            <a:lvl4pPr>
              <a:defRPr sz="1745">
                <a:solidFill>
                  <a:srgbClr val="0070C0"/>
                </a:solidFill>
              </a:defRPr>
            </a:lvl4pPr>
            <a:lvl5pPr>
              <a:defRPr sz="174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90B7D053-2286-470A-BA62-B8E852D0147A}"/>
              </a:ext>
            </a:extLst>
          </p:cNvPr>
          <p:cNvSpPr>
            <a:spLocks noGrp="1"/>
          </p:cNvSpPr>
          <p:nvPr>
            <p:ph type="sldNum" sz="quarter" idx="10"/>
          </p:nvPr>
        </p:nvSpPr>
        <p:spPr/>
        <p:txBody>
          <a:bodyPr/>
          <a:lstStyle/>
          <a:p>
            <a:fld id="{C92FC937-38D6-4B8F-AEB3-E5F6C110AD7F}" type="slidenum">
              <a:rPr lang="hr-HR" smtClean="0"/>
              <a:t>‹#›</a:t>
            </a:fld>
            <a:endParaRPr lang="hr-HR"/>
          </a:p>
        </p:txBody>
      </p:sp>
      <p:sp>
        <p:nvSpPr>
          <p:cNvPr id="10" name="Text Placeholder 9">
            <a:extLst>
              <a:ext uri="{FF2B5EF4-FFF2-40B4-BE49-F238E27FC236}">
                <a16:creationId xmlns:a16="http://schemas.microsoft.com/office/drawing/2014/main" id="{223D5C6E-D6DB-4AC9-B108-A2D22ED06B5A}"/>
              </a:ext>
            </a:extLst>
          </p:cNvPr>
          <p:cNvSpPr>
            <a:spLocks noGrp="1"/>
          </p:cNvSpPr>
          <p:nvPr>
            <p:ph type="body" sz="quarter" idx="11" hasCustomPrompt="1"/>
          </p:nvPr>
        </p:nvSpPr>
        <p:spPr>
          <a:xfrm>
            <a:off x="171296" y="3"/>
            <a:ext cx="14286387" cy="276999"/>
          </a:xfrm>
        </p:spPr>
        <p:txBody>
          <a:bodyPr/>
          <a:lstStyle>
            <a:lvl1pPr marL="0" indent="0" algn="r">
              <a:buNone/>
              <a:defRPr sz="1200">
                <a:solidFill>
                  <a:schemeClr val="bg2"/>
                </a:solidFill>
              </a:defRPr>
            </a:lvl1pPr>
            <a:lvl2pPr marL="607715" indent="0">
              <a:buNone/>
              <a:defRPr/>
            </a:lvl2pPr>
          </a:lstStyle>
          <a:p>
            <a:pPr lvl="0"/>
            <a:r>
              <a:rPr lang="en-US"/>
              <a:t>Click to edit Chapter name</a:t>
            </a:r>
          </a:p>
        </p:txBody>
      </p:sp>
    </p:spTree>
    <p:extLst>
      <p:ext uri="{BB962C8B-B14F-4D97-AF65-F5344CB8AC3E}">
        <p14:creationId xmlns:p14="http://schemas.microsoft.com/office/powerpoint/2010/main" val="121966297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79EFC76-E03E-4D6A-8593-AC69F81C9181}" type="datetimeFigureOut">
              <a:rPr lang="en-US" smtClean="0"/>
              <a:t>1/31/2025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9C72E4C6-C64D-4460-A1AC-FE9DFA11CD1F}" type="datetimeFigureOut">
              <a:rPr lang="en-US" smtClean="0"/>
              <a:t>1/31/2025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F3E0CE5-47FC-4104-A8E2-D3EBB4E183AF}" type="datetimeFigureOut">
              <a:rPr lang="en-US" smtClean="0"/>
              <a:t>1/31/2025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8D05EEF5-F34D-4CA2-BAA5-D8722172C712}" type="datetimeFigureOut">
              <a:rPr lang="en-US" smtClean="0"/>
              <a:t>1/31/2025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CBCF336-7302-4A94-83C0-46E3D878B246}" type="datetimeFigureOut">
              <a:rPr lang="en-US" smtClean="0"/>
              <a:t>1/31/2025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36AA8F8-0787-4772-9EE3-89ADC5F36582}" type="datetimeFigureOut">
              <a:rPr lang="en-US" smtClean="0"/>
              <a:t>1/31/2025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D7B85897-AE20-403A-ADF6-8F5264559B92}" type="datetimeFigureOut">
              <a:rPr lang="en-US" smtClean="0"/>
              <a:t>1/31/2025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72720" y="203944"/>
            <a:ext cx="14284961" cy="569515"/>
          </a:xfrm>
          <a:prstGeom prst="rect">
            <a:avLst/>
          </a:prstGeom>
          <a:noFill/>
          <a:ln w="9525">
            <a:noFill/>
            <a:miter lim="800000"/>
          </a:ln>
          <a:effectLst>
            <a:outerShdw dist="35921" dir="2700000" algn="ctr" rotWithShape="0">
              <a:srgbClr val="C0C0C0">
                <a:alpha val="50000"/>
              </a:srgbClr>
            </a:outerShdw>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6148" name="Rectangle 3"/>
          <p:cNvSpPr>
            <a:spLocks noGrp="1" noChangeArrowheads="1"/>
          </p:cNvSpPr>
          <p:nvPr>
            <p:ph type="body" idx="1"/>
          </p:nvPr>
        </p:nvSpPr>
        <p:spPr bwMode="auto">
          <a:xfrm>
            <a:off x="172720" y="874441"/>
            <a:ext cx="14284961" cy="2301784"/>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3664AD56-65F2-4988-AFDA-36E9F8AF15CB}"/>
              </a:ext>
            </a:extLst>
          </p:cNvPr>
          <p:cNvSpPr>
            <a:spLocks noGrp="1"/>
          </p:cNvSpPr>
          <p:nvPr>
            <p:ph type="sldNum" sz="quarter" idx="4"/>
          </p:nvPr>
        </p:nvSpPr>
        <p:spPr>
          <a:xfrm>
            <a:off x="11165840" y="7837298"/>
            <a:ext cx="3291840" cy="438150"/>
          </a:xfrm>
          <a:prstGeom prst="rect">
            <a:avLst/>
          </a:prstGeom>
        </p:spPr>
        <p:txBody>
          <a:bodyPr vert="horz" lIns="91440" tIns="45720" rIns="91440" bIns="45720" rtlCol="0" anchor="ctr"/>
          <a:lstStyle>
            <a:defPPr>
              <a:defRPr lang="en-US"/>
            </a:defPPr>
            <a:lvl1pPr algn="r" rtl="0" fontAlgn="base">
              <a:spcBef>
                <a:spcPct val="0"/>
              </a:spcBef>
              <a:spcAft>
                <a:spcPct val="0"/>
              </a:spcAft>
              <a:defRPr sz="1300" kern="1200">
                <a:solidFill>
                  <a:schemeClr val="tx1">
                    <a:tint val="75000"/>
                  </a:schemeClr>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C92FC937-38D6-4B8F-AEB3-E5F6C110AD7F}" type="slidenum">
              <a:rPr lang="hr-HR" smtClean="0"/>
              <a:t>‹#›</a:t>
            </a:fld>
            <a:endParaRPr lang="hr-HR"/>
          </a:p>
        </p:txBody>
      </p:sp>
    </p:spTree>
  </p:cSld>
  <p:clrMap bg1="lt1" tx1="dk1" bg2="lt2" tx2="dk2" accent1="accent1" accent2="accent2" accent3="accent3" accent4="accent4" accent5="accent5" accent6="accent6" hlink="hlink" folHlink="folHlink"/>
  <p:sldLayoutIdLst>
    <p:sldLayoutId id="2147483660" r:id="rId1"/>
    <p:sldLayoutId id="2147484079" r:id="rId2"/>
    <p:sldLayoutId id="2147484080" r:id="rId3"/>
  </p:sldLayoutIdLst>
  <p:transition/>
  <p:hf hdr="0" ftr="0" dt="0"/>
  <p:txStyles>
    <p:titleStyle>
      <a:lvl1pPr algn="ctr" rtl="0" eaLnBrk="0" fontAlgn="base" hangingPunct="0">
        <a:spcBef>
          <a:spcPct val="0"/>
        </a:spcBef>
        <a:spcAft>
          <a:spcPct val="0"/>
        </a:spcAft>
        <a:defRPr sz="3101" b="1">
          <a:solidFill>
            <a:schemeClr val="tx2"/>
          </a:solidFill>
          <a:latin typeface="+mj-lt"/>
          <a:ea typeface="+mj-ea"/>
          <a:cs typeface="+mj-cs"/>
        </a:defRPr>
      </a:lvl1pPr>
      <a:lvl2pPr algn="l" rtl="0" eaLnBrk="0" fontAlgn="base" hangingPunct="0">
        <a:spcBef>
          <a:spcPct val="0"/>
        </a:spcBef>
        <a:spcAft>
          <a:spcPct val="0"/>
        </a:spcAft>
        <a:defRPr sz="4253" b="1">
          <a:solidFill>
            <a:schemeClr val="tx2"/>
          </a:solidFill>
          <a:latin typeface="Tahoma" pitchFamily="34" charset="0"/>
        </a:defRPr>
      </a:lvl2pPr>
      <a:lvl3pPr algn="l" rtl="0" eaLnBrk="0" fontAlgn="base" hangingPunct="0">
        <a:spcBef>
          <a:spcPct val="0"/>
        </a:spcBef>
        <a:spcAft>
          <a:spcPct val="0"/>
        </a:spcAft>
        <a:defRPr sz="4253" b="1">
          <a:solidFill>
            <a:schemeClr val="tx2"/>
          </a:solidFill>
          <a:latin typeface="Tahoma" pitchFamily="34" charset="0"/>
        </a:defRPr>
      </a:lvl3pPr>
      <a:lvl4pPr algn="l" rtl="0" eaLnBrk="0" fontAlgn="base" hangingPunct="0">
        <a:spcBef>
          <a:spcPct val="0"/>
        </a:spcBef>
        <a:spcAft>
          <a:spcPct val="0"/>
        </a:spcAft>
        <a:defRPr sz="4253" b="1">
          <a:solidFill>
            <a:schemeClr val="tx2"/>
          </a:solidFill>
          <a:latin typeface="Tahoma" pitchFamily="34" charset="0"/>
        </a:defRPr>
      </a:lvl4pPr>
      <a:lvl5pPr algn="l" rtl="0" eaLnBrk="0" fontAlgn="base" hangingPunct="0">
        <a:spcBef>
          <a:spcPct val="0"/>
        </a:spcBef>
        <a:spcAft>
          <a:spcPct val="0"/>
        </a:spcAft>
        <a:defRPr sz="4253" b="1">
          <a:solidFill>
            <a:schemeClr val="tx2"/>
          </a:solidFill>
          <a:latin typeface="Tahoma" pitchFamily="34" charset="0"/>
        </a:defRPr>
      </a:lvl5pPr>
      <a:lvl6pPr marL="607715" algn="l" rtl="0" fontAlgn="base">
        <a:spcBef>
          <a:spcPct val="0"/>
        </a:spcBef>
        <a:spcAft>
          <a:spcPct val="0"/>
        </a:spcAft>
        <a:defRPr sz="4786" b="1">
          <a:solidFill>
            <a:schemeClr val="tx2"/>
          </a:solidFill>
          <a:latin typeface="Tahoma" pitchFamily="34" charset="0"/>
        </a:defRPr>
      </a:lvl6pPr>
      <a:lvl7pPr marL="1215429" algn="l" rtl="0" fontAlgn="base">
        <a:spcBef>
          <a:spcPct val="0"/>
        </a:spcBef>
        <a:spcAft>
          <a:spcPct val="0"/>
        </a:spcAft>
        <a:defRPr sz="4786" b="1">
          <a:solidFill>
            <a:schemeClr val="tx2"/>
          </a:solidFill>
          <a:latin typeface="Tahoma" pitchFamily="34" charset="0"/>
        </a:defRPr>
      </a:lvl7pPr>
      <a:lvl8pPr marL="1823144" algn="l" rtl="0" fontAlgn="base">
        <a:spcBef>
          <a:spcPct val="0"/>
        </a:spcBef>
        <a:spcAft>
          <a:spcPct val="0"/>
        </a:spcAft>
        <a:defRPr sz="4786" b="1">
          <a:solidFill>
            <a:schemeClr val="tx2"/>
          </a:solidFill>
          <a:latin typeface="Tahoma" pitchFamily="34" charset="0"/>
        </a:defRPr>
      </a:lvl8pPr>
      <a:lvl9pPr marL="2430858" algn="l" rtl="0" fontAlgn="base">
        <a:spcBef>
          <a:spcPct val="0"/>
        </a:spcBef>
        <a:spcAft>
          <a:spcPct val="0"/>
        </a:spcAft>
        <a:defRPr sz="4786" b="1">
          <a:solidFill>
            <a:schemeClr val="tx2"/>
          </a:solidFill>
          <a:latin typeface="Tahoma" pitchFamily="34" charset="0"/>
        </a:defRPr>
      </a:lvl9pPr>
    </p:titleStyle>
    <p:bodyStyle>
      <a:lvl1pPr marL="455786" indent="-455786" algn="l" rtl="0" eaLnBrk="0" fontAlgn="base" hangingPunct="0">
        <a:spcBef>
          <a:spcPct val="20000"/>
        </a:spcBef>
        <a:spcAft>
          <a:spcPct val="0"/>
        </a:spcAft>
        <a:buChar char="•"/>
        <a:defRPr sz="2659">
          <a:solidFill>
            <a:schemeClr val="tx1"/>
          </a:solidFill>
          <a:latin typeface="+mn-lt"/>
          <a:ea typeface="+mn-ea"/>
          <a:cs typeface="+mn-cs"/>
        </a:defRPr>
      </a:lvl1pPr>
      <a:lvl2pPr marL="987536" indent="-379822" algn="l" rtl="0" eaLnBrk="0" fontAlgn="base" hangingPunct="0">
        <a:spcBef>
          <a:spcPct val="20000"/>
        </a:spcBef>
        <a:spcAft>
          <a:spcPct val="0"/>
        </a:spcAft>
        <a:buChar char="–"/>
        <a:defRPr sz="2437">
          <a:solidFill>
            <a:schemeClr val="tx1"/>
          </a:solidFill>
          <a:latin typeface="+mn-lt"/>
        </a:defRPr>
      </a:lvl2pPr>
      <a:lvl3pPr marL="1519287" indent="-303858" algn="l" rtl="0" eaLnBrk="0" fontAlgn="base" hangingPunct="0">
        <a:spcBef>
          <a:spcPct val="20000"/>
        </a:spcBef>
        <a:spcAft>
          <a:spcPct val="0"/>
        </a:spcAft>
        <a:buChar char="•"/>
        <a:defRPr sz="2437">
          <a:solidFill>
            <a:schemeClr val="tx1"/>
          </a:solidFill>
          <a:latin typeface="+mn-lt"/>
        </a:defRPr>
      </a:lvl3pPr>
      <a:lvl4pPr marL="2127002" indent="-303858" algn="l" rtl="0" eaLnBrk="0" fontAlgn="base" hangingPunct="0">
        <a:spcBef>
          <a:spcPct val="20000"/>
        </a:spcBef>
        <a:spcAft>
          <a:spcPct val="0"/>
        </a:spcAft>
        <a:buChar char="–"/>
        <a:defRPr sz="2437">
          <a:solidFill>
            <a:schemeClr val="tx1"/>
          </a:solidFill>
          <a:latin typeface="+mn-lt"/>
        </a:defRPr>
      </a:lvl4pPr>
      <a:lvl5pPr marL="2734716" indent="-303858" algn="l" rtl="0" eaLnBrk="0" fontAlgn="base" hangingPunct="0">
        <a:spcBef>
          <a:spcPct val="20000"/>
        </a:spcBef>
        <a:spcAft>
          <a:spcPct val="0"/>
        </a:spcAft>
        <a:buChar char="»"/>
        <a:defRPr sz="2437">
          <a:solidFill>
            <a:schemeClr val="tx1"/>
          </a:solidFill>
          <a:latin typeface="+mn-lt"/>
        </a:defRPr>
      </a:lvl5pPr>
      <a:lvl6pPr marL="3342430" indent="-303858" algn="l" rtl="0" fontAlgn="base">
        <a:spcBef>
          <a:spcPct val="20000"/>
        </a:spcBef>
        <a:spcAft>
          <a:spcPct val="0"/>
        </a:spcAft>
        <a:buChar char="»"/>
        <a:defRPr>
          <a:solidFill>
            <a:srgbClr val="5F5F5F"/>
          </a:solidFill>
          <a:latin typeface="+mn-lt"/>
        </a:defRPr>
      </a:lvl6pPr>
      <a:lvl7pPr marL="3950144" indent="-303858" algn="l" rtl="0" fontAlgn="base">
        <a:spcBef>
          <a:spcPct val="20000"/>
        </a:spcBef>
        <a:spcAft>
          <a:spcPct val="0"/>
        </a:spcAft>
        <a:buChar char="»"/>
        <a:defRPr>
          <a:solidFill>
            <a:srgbClr val="5F5F5F"/>
          </a:solidFill>
          <a:latin typeface="+mn-lt"/>
        </a:defRPr>
      </a:lvl7pPr>
      <a:lvl8pPr marL="4557859" indent="-303858" algn="l" rtl="0" fontAlgn="base">
        <a:spcBef>
          <a:spcPct val="20000"/>
        </a:spcBef>
        <a:spcAft>
          <a:spcPct val="0"/>
        </a:spcAft>
        <a:buChar char="»"/>
        <a:defRPr>
          <a:solidFill>
            <a:srgbClr val="5F5F5F"/>
          </a:solidFill>
          <a:latin typeface="+mn-lt"/>
        </a:defRPr>
      </a:lvl8pPr>
      <a:lvl9pPr marL="5165573" indent="-303858" algn="l" rtl="0" fontAlgn="base">
        <a:spcBef>
          <a:spcPct val="20000"/>
        </a:spcBef>
        <a:spcAft>
          <a:spcPct val="0"/>
        </a:spcAft>
        <a:buChar char="»"/>
        <a:defRPr>
          <a:solidFill>
            <a:srgbClr val="5F5F5F"/>
          </a:solidFill>
          <a:latin typeface="+mn-lt"/>
        </a:defRPr>
      </a:lvl9pPr>
    </p:bodyStyle>
    <p:otherStyle>
      <a:defPPr>
        <a:defRPr lang="en-US"/>
      </a:defPPr>
      <a:lvl1pPr marL="0" algn="l" defTabSz="1215429" rtl="0" eaLnBrk="1" latinLnBrk="0" hangingPunct="1">
        <a:defRPr sz="2393" kern="1200">
          <a:solidFill>
            <a:schemeClr val="tx1"/>
          </a:solidFill>
          <a:latin typeface="+mn-lt"/>
          <a:ea typeface="+mn-ea"/>
          <a:cs typeface="+mn-cs"/>
        </a:defRPr>
      </a:lvl1pPr>
      <a:lvl2pPr marL="607715" algn="l" defTabSz="1215429" rtl="0" eaLnBrk="1" latinLnBrk="0" hangingPunct="1">
        <a:defRPr sz="2393" kern="1200">
          <a:solidFill>
            <a:schemeClr val="tx1"/>
          </a:solidFill>
          <a:latin typeface="+mn-lt"/>
          <a:ea typeface="+mn-ea"/>
          <a:cs typeface="+mn-cs"/>
        </a:defRPr>
      </a:lvl2pPr>
      <a:lvl3pPr marL="1215429" algn="l" defTabSz="1215429" rtl="0" eaLnBrk="1" latinLnBrk="0" hangingPunct="1">
        <a:defRPr sz="2393" kern="1200">
          <a:solidFill>
            <a:schemeClr val="tx1"/>
          </a:solidFill>
          <a:latin typeface="+mn-lt"/>
          <a:ea typeface="+mn-ea"/>
          <a:cs typeface="+mn-cs"/>
        </a:defRPr>
      </a:lvl3pPr>
      <a:lvl4pPr marL="1823144" algn="l" defTabSz="1215429" rtl="0" eaLnBrk="1" latinLnBrk="0" hangingPunct="1">
        <a:defRPr sz="2393" kern="1200">
          <a:solidFill>
            <a:schemeClr val="tx1"/>
          </a:solidFill>
          <a:latin typeface="+mn-lt"/>
          <a:ea typeface="+mn-ea"/>
          <a:cs typeface="+mn-cs"/>
        </a:defRPr>
      </a:lvl4pPr>
      <a:lvl5pPr marL="2430858" algn="l" defTabSz="1215429" rtl="0" eaLnBrk="1" latinLnBrk="0" hangingPunct="1">
        <a:defRPr sz="2393" kern="1200">
          <a:solidFill>
            <a:schemeClr val="tx1"/>
          </a:solidFill>
          <a:latin typeface="+mn-lt"/>
          <a:ea typeface="+mn-ea"/>
          <a:cs typeface="+mn-cs"/>
        </a:defRPr>
      </a:lvl5pPr>
      <a:lvl6pPr marL="3038573" algn="l" defTabSz="1215429" rtl="0" eaLnBrk="1" latinLnBrk="0" hangingPunct="1">
        <a:defRPr sz="2393" kern="1200">
          <a:solidFill>
            <a:schemeClr val="tx1"/>
          </a:solidFill>
          <a:latin typeface="+mn-lt"/>
          <a:ea typeface="+mn-ea"/>
          <a:cs typeface="+mn-cs"/>
        </a:defRPr>
      </a:lvl6pPr>
      <a:lvl7pPr marL="3646287" algn="l" defTabSz="1215429" rtl="0" eaLnBrk="1" latinLnBrk="0" hangingPunct="1">
        <a:defRPr sz="2393" kern="1200">
          <a:solidFill>
            <a:schemeClr val="tx1"/>
          </a:solidFill>
          <a:latin typeface="+mn-lt"/>
          <a:ea typeface="+mn-ea"/>
          <a:cs typeface="+mn-cs"/>
        </a:defRPr>
      </a:lvl7pPr>
      <a:lvl8pPr marL="4254002" algn="l" defTabSz="1215429" rtl="0" eaLnBrk="1" latinLnBrk="0" hangingPunct="1">
        <a:defRPr sz="2393" kern="1200">
          <a:solidFill>
            <a:schemeClr val="tx1"/>
          </a:solidFill>
          <a:latin typeface="+mn-lt"/>
          <a:ea typeface="+mn-ea"/>
          <a:cs typeface="+mn-cs"/>
        </a:defRPr>
      </a:lvl8pPr>
      <a:lvl9pPr marL="4861716" algn="l" defTabSz="1215429" rtl="0" eaLnBrk="1" latinLnBrk="0" hangingPunct="1">
        <a:defRPr sz="239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72720" y="203944"/>
            <a:ext cx="14284961" cy="569515"/>
          </a:xfrm>
          <a:prstGeom prst="rect">
            <a:avLst/>
          </a:prstGeom>
          <a:noFill/>
          <a:ln w="9525">
            <a:noFill/>
            <a:miter lim="800000"/>
          </a:ln>
          <a:effectLst>
            <a:outerShdw dist="35921" dir="2700000" algn="ctr" rotWithShape="0">
              <a:srgbClr val="C0C0C0">
                <a:alpha val="50000"/>
              </a:srgbClr>
            </a:outerShdw>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6148" name="Rectangle 3"/>
          <p:cNvSpPr>
            <a:spLocks noGrp="1" noChangeArrowheads="1"/>
          </p:cNvSpPr>
          <p:nvPr>
            <p:ph type="body" idx="1"/>
          </p:nvPr>
        </p:nvSpPr>
        <p:spPr bwMode="auto">
          <a:xfrm>
            <a:off x="172720" y="874441"/>
            <a:ext cx="14284961" cy="2301784"/>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3664AD56-65F2-4988-AFDA-36E9F8AF15CB}"/>
              </a:ext>
            </a:extLst>
          </p:cNvPr>
          <p:cNvSpPr>
            <a:spLocks noGrp="1"/>
          </p:cNvSpPr>
          <p:nvPr>
            <p:ph type="sldNum" sz="quarter" idx="4"/>
          </p:nvPr>
        </p:nvSpPr>
        <p:spPr>
          <a:xfrm>
            <a:off x="11165840" y="7837298"/>
            <a:ext cx="3291840" cy="438150"/>
          </a:xfrm>
          <a:prstGeom prst="rect">
            <a:avLst/>
          </a:prstGeom>
        </p:spPr>
        <p:txBody>
          <a:bodyPr vert="horz" lIns="91440" tIns="45720" rIns="91440" bIns="45720" rtlCol="0" anchor="ctr"/>
          <a:lstStyle>
            <a:defPPr>
              <a:defRPr lang="en-US"/>
            </a:defPPr>
            <a:lvl1pPr algn="r" rtl="0" fontAlgn="base">
              <a:spcBef>
                <a:spcPct val="0"/>
              </a:spcBef>
              <a:spcAft>
                <a:spcPct val="0"/>
              </a:spcAft>
              <a:defRPr sz="1300" kern="1200">
                <a:solidFill>
                  <a:schemeClr val="tx1">
                    <a:tint val="75000"/>
                  </a:schemeClr>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C92FC937-38D6-4B8F-AEB3-E5F6C110AD7F}" type="slidenum">
              <a:rPr lang="hr-HR" smtClean="0"/>
              <a:t>‹#›</a:t>
            </a:fld>
            <a:endParaRPr lang="hr-HR"/>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ransition/>
  <p:hf hdr="0" ftr="0" dt="0"/>
  <p:txStyles>
    <p:titleStyle>
      <a:lvl1pPr algn="ctr" rtl="0" eaLnBrk="0" fontAlgn="base" hangingPunct="0">
        <a:spcBef>
          <a:spcPct val="0"/>
        </a:spcBef>
        <a:spcAft>
          <a:spcPct val="0"/>
        </a:spcAft>
        <a:defRPr sz="3101" b="1">
          <a:solidFill>
            <a:schemeClr val="tx2"/>
          </a:solidFill>
          <a:latin typeface="+mj-lt"/>
          <a:ea typeface="+mj-ea"/>
          <a:cs typeface="+mj-cs"/>
        </a:defRPr>
      </a:lvl1pPr>
      <a:lvl2pPr algn="l" rtl="0" eaLnBrk="0" fontAlgn="base" hangingPunct="0">
        <a:spcBef>
          <a:spcPct val="0"/>
        </a:spcBef>
        <a:spcAft>
          <a:spcPct val="0"/>
        </a:spcAft>
        <a:defRPr sz="4253" b="1">
          <a:solidFill>
            <a:schemeClr val="tx2"/>
          </a:solidFill>
          <a:latin typeface="Tahoma" pitchFamily="34" charset="0"/>
        </a:defRPr>
      </a:lvl2pPr>
      <a:lvl3pPr algn="l" rtl="0" eaLnBrk="0" fontAlgn="base" hangingPunct="0">
        <a:spcBef>
          <a:spcPct val="0"/>
        </a:spcBef>
        <a:spcAft>
          <a:spcPct val="0"/>
        </a:spcAft>
        <a:defRPr sz="4253" b="1">
          <a:solidFill>
            <a:schemeClr val="tx2"/>
          </a:solidFill>
          <a:latin typeface="Tahoma" pitchFamily="34" charset="0"/>
        </a:defRPr>
      </a:lvl3pPr>
      <a:lvl4pPr algn="l" rtl="0" eaLnBrk="0" fontAlgn="base" hangingPunct="0">
        <a:spcBef>
          <a:spcPct val="0"/>
        </a:spcBef>
        <a:spcAft>
          <a:spcPct val="0"/>
        </a:spcAft>
        <a:defRPr sz="4253" b="1">
          <a:solidFill>
            <a:schemeClr val="tx2"/>
          </a:solidFill>
          <a:latin typeface="Tahoma" pitchFamily="34" charset="0"/>
        </a:defRPr>
      </a:lvl4pPr>
      <a:lvl5pPr algn="l" rtl="0" eaLnBrk="0" fontAlgn="base" hangingPunct="0">
        <a:spcBef>
          <a:spcPct val="0"/>
        </a:spcBef>
        <a:spcAft>
          <a:spcPct val="0"/>
        </a:spcAft>
        <a:defRPr sz="4253" b="1">
          <a:solidFill>
            <a:schemeClr val="tx2"/>
          </a:solidFill>
          <a:latin typeface="Tahoma" pitchFamily="34" charset="0"/>
        </a:defRPr>
      </a:lvl5pPr>
      <a:lvl6pPr marL="607715" algn="l" rtl="0" fontAlgn="base">
        <a:spcBef>
          <a:spcPct val="0"/>
        </a:spcBef>
        <a:spcAft>
          <a:spcPct val="0"/>
        </a:spcAft>
        <a:defRPr sz="4786" b="1">
          <a:solidFill>
            <a:schemeClr val="tx2"/>
          </a:solidFill>
          <a:latin typeface="Tahoma" pitchFamily="34" charset="0"/>
        </a:defRPr>
      </a:lvl6pPr>
      <a:lvl7pPr marL="1215429" algn="l" rtl="0" fontAlgn="base">
        <a:spcBef>
          <a:spcPct val="0"/>
        </a:spcBef>
        <a:spcAft>
          <a:spcPct val="0"/>
        </a:spcAft>
        <a:defRPr sz="4786" b="1">
          <a:solidFill>
            <a:schemeClr val="tx2"/>
          </a:solidFill>
          <a:latin typeface="Tahoma" pitchFamily="34" charset="0"/>
        </a:defRPr>
      </a:lvl7pPr>
      <a:lvl8pPr marL="1823144" algn="l" rtl="0" fontAlgn="base">
        <a:spcBef>
          <a:spcPct val="0"/>
        </a:spcBef>
        <a:spcAft>
          <a:spcPct val="0"/>
        </a:spcAft>
        <a:defRPr sz="4786" b="1">
          <a:solidFill>
            <a:schemeClr val="tx2"/>
          </a:solidFill>
          <a:latin typeface="Tahoma" pitchFamily="34" charset="0"/>
        </a:defRPr>
      </a:lvl8pPr>
      <a:lvl9pPr marL="2430858" algn="l" rtl="0" fontAlgn="base">
        <a:spcBef>
          <a:spcPct val="0"/>
        </a:spcBef>
        <a:spcAft>
          <a:spcPct val="0"/>
        </a:spcAft>
        <a:defRPr sz="4786" b="1">
          <a:solidFill>
            <a:schemeClr val="tx2"/>
          </a:solidFill>
          <a:latin typeface="Tahoma" pitchFamily="34" charset="0"/>
        </a:defRPr>
      </a:lvl9pPr>
    </p:titleStyle>
    <p:bodyStyle>
      <a:lvl1pPr marL="455786" indent="-455786" algn="l" rtl="0" eaLnBrk="0" fontAlgn="base" hangingPunct="0">
        <a:spcBef>
          <a:spcPct val="20000"/>
        </a:spcBef>
        <a:spcAft>
          <a:spcPct val="0"/>
        </a:spcAft>
        <a:buChar char="•"/>
        <a:defRPr sz="2659">
          <a:solidFill>
            <a:schemeClr val="tx1"/>
          </a:solidFill>
          <a:latin typeface="+mn-lt"/>
          <a:ea typeface="+mn-ea"/>
          <a:cs typeface="+mn-cs"/>
        </a:defRPr>
      </a:lvl1pPr>
      <a:lvl2pPr marL="987536" indent="-379822" algn="l" rtl="0" eaLnBrk="0" fontAlgn="base" hangingPunct="0">
        <a:spcBef>
          <a:spcPct val="20000"/>
        </a:spcBef>
        <a:spcAft>
          <a:spcPct val="0"/>
        </a:spcAft>
        <a:buChar char="–"/>
        <a:defRPr sz="2437">
          <a:solidFill>
            <a:schemeClr val="tx1"/>
          </a:solidFill>
          <a:latin typeface="+mn-lt"/>
        </a:defRPr>
      </a:lvl2pPr>
      <a:lvl3pPr marL="1519287" indent="-303858" algn="l" rtl="0" eaLnBrk="0" fontAlgn="base" hangingPunct="0">
        <a:spcBef>
          <a:spcPct val="20000"/>
        </a:spcBef>
        <a:spcAft>
          <a:spcPct val="0"/>
        </a:spcAft>
        <a:buChar char="•"/>
        <a:defRPr sz="2437">
          <a:solidFill>
            <a:schemeClr val="tx1"/>
          </a:solidFill>
          <a:latin typeface="+mn-lt"/>
        </a:defRPr>
      </a:lvl3pPr>
      <a:lvl4pPr marL="2127002" indent="-303858" algn="l" rtl="0" eaLnBrk="0" fontAlgn="base" hangingPunct="0">
        <a:spcBef>
          <a:spcPct val="20000"/>
        </a:spcBef>
        <a:spcAft>
          <a:spcPct val="0"/>
        </a:spcAft>
        <a:buChar char="–"/>
        <a:defRPr sz="2437">
          <a:solidFill>
            <a:schemeClr val="tx1"/>
          </a:solidFill>
          <a:latin typeface="+mn-lt"/>
        </a:defRPr>
      </a:lvl4pPr>
      <a:lvl5pPr marL="2734716" indent="-303858" algn="l" rtl="0" eaLnBrk="0" fontAlgn="base" hangingPunct="0">
        <a:spcBef>
          <a:spcPct val="20000"/>
        </a:spcBef>
        <a:spcAft>
          <a:spcPct val="0"/>
        </a:spcAft>
        <a:buChar char="»"/>
        <a:defRPr sz="2437">
          <a:solidFill>
            <a:schemeClr val="tx1"/>
          </a:solidFill>
          <a:latin typeface="+mn-lt"/>
        </a:defRPr>
      </a:lvl5pPr>
      <a:lvl6pPr marL="3342430" indent="-303858" algn="l" rtl="0" fontAlgn="base">
        <a:spcBef>
          <a:spcPct val="20000"/>
        </a:spcBef>
        <a:spcAft>
          <a:spcPct val="0"/>
        </a:spcAft>
        <a:buChar char="»"/>
        <a:defRPr>
          <a:solidFill>
            <a:srgbClr val="5F5F5F"/>
          </a:solidFill>
          <a:latin typeface="+mn-lt"/>
        </a:defRPr>
      </a:lvl6pPr>
      <a:lvl7pPr marL="3950144" indent="-303858" algn="l" rtl="0" fontAlgn="base">
        <a:spcBef>
          <a:spcPct val="20000"/>
        </a:spcBef>
        <a:spcAft>
          <a:spcPct val="0"/>
        </a:spcAft>
        <a:buChar char="»"/>
        <a:defRPr>
          <a:solidFill>
            <a:srgbClr val="5F5F5F"/>
          </a:solidFill>
          <a:latin typeface="+mn-lt"/>
        </a:defRPr>
      </a:lvl7pPr>
      <a:lvl8pPr marL="4557859" indent="-303858" algn="l" rtl="0" fontAlgn="base">
        <a:spcBef>
          <a:spcPct val="20000"/>
        </a:spcBef>
        <a:spcAft>
          <a:spcPct val="0"/>
        </a:spcAft>
        <a:buChar char="»"/>
        <a:defRPr>
          <a:solidFill>
            <a:srgbClr val="5F5F5F"/>
          </a:solidFill>
          <a:latin typeface="+mn-lt"/>
        </a:defRPr>
      </a:lvl8pPr>
      <a:lvl9pPr marL="5165573" indent="-303858" algn="l" rtl="0" fontAlgn="base">
        <a:spcBef>
          <a:spcPct val="20000"/>
        </a:spcBef>
        <a:spcAft>
          <a:spcPct val="0"/>
        </a:spcAft>
        <a:buChar char="»"/>
        <a:defRPr>
          <a:solidFill>
            <a:srgbClr val="5F5F5F"/>
          </a:solidFill>
          <a:latin typeface="+mn-lt"/>
        </a:defRPr>
      </a:lvl9pPr>
    </p:bodyStyle>
    <p:otherStyle>
      <a:defPPr>
        <a:defRPr lang="en-US"/>
      </a:defPPr>
      <a:lvl1pPr marL="0" algn="l" defTabSz="1215429" rtl="0" eaLnBrk="1" latinLnBrk="0" hangingPunct="1">
        <a:defRPr sz="2393" kern="1200">
          <a:solidFill>
            <a:schemeClr val="tx1"/>
          </a:solidFill>
          <a:latin typeface="+mn-lt"/>
          <a:ea typeface="+mn-ea"/>
          <a:cs typeface="+mn-cs"/>
        </a:defRPr>
      </a:lvl1pPr>
      <a:lvl2pPr marL="607715" algn="l" defTabSz="1215429" rtl="0" eaLnBrk="1" latinLnBrk="0" hangingPunct="1">
        <a:defRPr sz="2393" kern="1200">
          <a:solidFill>
            <a:schemeClr val="tx1"/>
          </a:solidFill>
          <a:latin typeface="+mn-lt"/>
          <a:ea typeface="+mn-ea"/>
          <a:cs typeface="+mn-cs"/>
        </a:defRPr>
      </a:lvl2pPr>
      <a:lvl3pPr marL="1215429" algn="l" defTabSz="1215429" rtl="0" eaLnBrk="1" latinLnBrk="0" hangingPunct="1">
        <a:defRPr sz="2393" kern="1200">
          <a:solidFill>
            <a:schemeClr val="tx1"/>
          </a:solidFill>
          <a:latin typeface="+mn-lt"/>
          <a:ea typeface="+mn-ea"/>
          <a:cs typeface="+mn-cs"/>
        </a:defRPr>
      </a:lvl3pPr>
      <a:lvl4pPr marL="1823144" algn="l" defTabSz="1215429" rtl="0" eaLnBrk="1" latinLnBrk="0" hangingPunct="1">
        <a:defRPr sz="2393" kern="1200">
          <a:solidFill>
            <a:schemeClr val="tx1"/>
          </a:solidFill>
          <a:latin typeface="+mn-lt"/>
          <a:ea typeface="+mn-ea"/>
          <a:cs typeface="+mn-cs"/>
        </a:defRPr>
      </a:lvl4pPr>
      <a:lvl5pPr marL="2430858" algn="l" defTabSz="1215429" rtl="0" eaLnBrk="1" latinLnBrk="0" hangingPunct="1">
        <a:defRPr sz="2393" kern="1200">
          <a:solidFill>
            <a:schemeClr val="tx1"/>
          </a:solidFill>
          <a:latin typeface="+mn-lt"/>
          <a:ea typeface="+mn-ea"/>
          <a:cs typeface="+mn-cs"/>
        </a:defRPr>
      </a:lvl5pPr>
      <a:lvl6pPr marL="3038573" algn="l" defTabSz="1215429" rtl="0" eaLnBrk="1" latinLnBrk="0" hangingPunct="1">
        <a:defRPr sz="2393" kern="1200">
          <a:solidFill>
            <a:schemeClr val="tx1"/>
          </a:solidFill>
          <a:latin typeface="+mn-lt"/>
          <a:ea typeface="+mn-ea"/>
          <a:cs typeface="+mn-cs"/>
        </a:defRPr>
      </a:lvl6pPr>
      <a:lvl7pPr marL="3646287" algn="l" defTabSz="1215429" rtl="0" eaLnBrk="1" latinLnBrk="0" hangingPunct="1">
        <a:defRPr sz="2393" kern="1200">
          <a:solidFill>
            <a:schemeClr val="tx1"/>
          </a:solidFill>
          <a:latin typeface="+mn-lt"/>
          <a:ea typeface="+mn-ea"/>
          <a:cs typeface="+mn-cs"/>
        </a:defRPr>
      </a:lvl7pPr>
      <a:lvl8pPr marL="4254002" algn="l" defTabSz="1215429" rtl="0" eaLnBrk="1" latinLnBrk="0" hangingPunct="1">
        <a:defRPr sz="2393" kern="1200">
          <a:solidFill>
            <a:schemeClr val="tx1"/>
          </a:solidFill>
          <a:latin typeface="+mn-lt"/>
          <a:ea typeface="+mn-ea"/>
          <a:cs typeface="+mn-cs"/>
        </a:defRPr>
      </a:lvl8pPr>
      <a:lvl9pPr marL="4861716" algn="l" defTabSz="1215429" rtl="0" eaLnBrk="1" latinLnBrk="0" hangingPunct="1">
        <a:defRPr sz="239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172720" y="203944"/>
            <a:ext cx="14284961" cy="569515"/>
          </a:xfrm>
          <a:prstGeom prst="rect">
            <a:avLst/>
          </a:prstGeom>
          <a:noFill/>
          <a:ln w="9525">
            <a:noFill/>
            <a:miter lim="800000"/>
          </a:ln>
          <a:effectLst>
            <a:outerShdw dist="35921" dir="2700000" algn="ctr" rotWithShape="0">
              <a:srgbClr val="C0C0C0">
                <a:alpha val="50000"/>
              </a:srgbClr>
            </a:outerShdw>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6148" name="Rectangle 3"/>
          <p:cNvSpPr>
            <a:spLocks noGrp="1" noChangeArrowheads="1"/>
          </p:cNvSpPr>
          <p:nvPr>
            <p:ph type="body" idx="1"/>
          </p:nvPr>
        </p:nvSpPr>
        <p:spPr bwMode="auto">
          <a:xfrm>
            <a:off x="172720" y="874441"/>
            <a:ext cx="14284961" cy="2301784"/>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3664AD56-65F2-4988-AFDA-36E9F8AF15CB}"/>
              </a:ext>
            </a:extLst>
          </p:cNvPr>
          <p:cNvSpPr>
            <a:spLocks noGrp="1"/>
          </p:cNvSpPr>
          <p:nvPr>
            <p:ph type="sldNum" sz="quarter" idx="4"/>
          </p:nvPr>
        </p:nvSpPr>
        <p:spPr>
          <a:xfrm>
            <a:off x="11165840" y="7837298"/>
            <a:ext cx="3291840" cy="438150"/>
          </a:xfrm>
          <a:prstGeom prst="rect">
            <a:avLst/>
          </a:prstGeom>
        </p:spPr>
        <p:txBody>
          <a:bodyPr vert="horz" lIns="91440" tIns="45720" rIns="91440" bIns="45720" rtlCol="0" anchor="ctr"/>
          <a:lstStyle>
            <a:defPPr>
              <a:defRPr lang="en-US"/>
            </a:defPPr>
            <a:lvl1pPr algn="r" rtl="0" fontAlgn="base">
              <a:spcBef>
                <a:spcPct val="0"/>
              </a:spcBef>
              <a:spcAft>
                <a:spcPct val="0"/>
              </a:spcAft>
              <a:defRPr sz="1300" kern="1200">
                <a:solidFill>
                  <a:schemeClr val="tx1">
                    <a:tint val="75000"/>
                  </a:schemeClr>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C92FC937-38D6-4B8F-AEB3-E5F6C110AD7F}" type="slidenum">
              <a:rPr lang="hr-HR" smtClean="0"/>
              <a:t>‹#›</a:t>
            </a:fld>
            <a:endParaRPr lang="hr-HR"/>
          </a:p>
        </p:txBody>
      </p:sp>
    </p:spTree>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Lst>
  <p:transition/>
  <p:hf hdr="0" ftr="0" dt="0"/>
  <p:txStyles>
    <p:titleStyle>
      <a:lvl1pPr algn="ctr" rtl="0" eaLnBrk="0" fontAlgn="base" hangingPunct="0">
        <a:spcBef>
          <a:spcPct val="0"/>
        </a:spcBef>
        <a:spcAft>
          <a:spcPct val="0"/>
        </a:spcAft>
        <a:defRPr sz="3101" b="1">
          <a:solidFill>
            <a:schemeClr val="tx2"/>
          </a:solidFill>
          <a:latin typeface="+mj-lt"/>
          <a:ea typeface="+mj-ea"/>
          <a:cs typeface="+mj-cs"/>
        </a:defRPr>
      </a:lvl1pPr>
      <a:lvl2pPr algn="l" rtl="0" eaLnBrk="0" fontAlgn="base" hangingPunct="0">
        <a:spcBef>
          <a:spcPct val="0"/>
        </a:spcBef>
        <a:spcAft>
          <a:spcPct val="0"/>
        </a:spcAft>
        <a:defRPr sz="4253" b="1">
          <a:solidFill>
            <a:schemeClr val="tx2"/>
          </a:solidFill>
          <a:latin typeface="Tahoma" pitchFamily="34" charset="0"/>
        </a:defRPr>
      </a:lvl2pPr>
      <a:lvl3pPr algn="l" rtl="0" eaLnBrk="0" fontAlgn="base" hangingPunct="0">
        <a:spcBef>
          <a:spcPct val="0"/>
        </a:spcBef>
        <a:spcAft>
          <a:spcPct val="0"/>
        </a:spcAft>
        <a:defRPr sz="4253" b="1">
          <a:solidFill>
            <a:schemeClr val="tx2"/>
          </a:solidFill>
          <a:latin typeface="Tahoma" pitchFamily="34" charset="0"/>
        </a:defRPr>
      </a:lvl3pPr>
      <a:lvl4pPr algn="l" rtl="0" eaLnBrk="0" fontAlgn="base" hangingPunct="0">
        <a:spcBef>
          <a:spcPct val="0"/>
        </a:spcBef>
        <a:spcAft>
          <a:spcPct val="0"/>
        </a:spcAft>
        <a:defRPr sz="4253" b="1">
          <a:solidFill>
            <a:schemeClr val="tx2"/>
          </a:solidFill>
          <a:latin typeface="Tahoma" pitchFamily="34" charset="0"/>
        </a:defRPr>
      </a:lvl4pPr>
      <a:lvl5pPr algn="l" rtl="0" eaLnBrk="0" fontAlgn="base" hangingPunct="0">
        <a:spcBef>
          <a:spcPct val="0"/>
        </a:spcBef>
        <a:spcAft>
          <a:spcPct val="0"/>
        </a:spcAft>
        <a:defRPr sz="4253" b="1">
          <a:solidFill>
            <a:schemeClr val="tx2"/>
          </a:solidFill>
          <a:latin typeface="Tahoma" pitchFamily="34" charset="0"/>
        </a:defRPr>
      </a:lvl5pPr>
      <a:lvl6pPr marL="607715" algn="l" rtl="0" fontAlgn="base">
        <a:spcBef>
          <a:spcPct val="0"/>
        </a:spcBef>
        <a:spcAft>
          <a:spcPct val="0"/>
        </a:spcAft>
        <a:defRPr sz="4786" b="1">
          <a:solidFill>
            <a:schemeClr val="tx2"/>
          </a:solidFill>
          <a:latin typeface="Tahoma" pitchFamily="34" charset="0"/>
        </a:defRPr>
      </a:lvl6pPr>
      <a:lvl7pPr marL="1215429" algn="l" rtl="0" fontAlgn="base">
        <a:spcBef>
          <a:spcPct val="0"/>
        </a:spcBef>
        <a:spcAft>
          <a:spcPct val="0"/>
        </a:spcAft>
        <a:defRPr sz="4786" b="1">
          <a:solidFill>
            <a:schemeClr val="tx2"/>
          </a:solidFill>
          <a:latin typeface="Tahoma" pitchFamily="34" charset="0"/>
        </a:defRPr>
      </a:lvl7pPr>
      <a:lvl8pPr marL="1823144" algn="l" rtl="0" fontAlgn="base">
        <a:spcBef>
          <a:spcPct val="0"/>
        </a:spcBef>
        <a:spcAft>
          <a:spcPct val="0"/>
        </a:spcAft>
        <a:defRPr sz="4786" b="1">
          <a:solidFill>
            <a:schemeClr val="tx2"/>
          </a:solidFill>
          <a:latin typeface="Tahoma" pitchFamily="34" charset="0"/>
        </a:defRPr>
      </a:lvl8pPr>
      <a:lvl9pPr marL="2430858" algn="l" rtl="0" fontAlgn="base">
        <a:spcBef>
          <a:spcPct val="0"/>
        </a:spcBef>
        <a:spcAft>
          <a:spcPct val="0"/>
        </a:spcAft>
        <a:defRPr sz="4786" b="1">
          <a:solidFill>
            <a:schemeClr val="tx2"/>
          </a:solidFill>
          <a:latin typeface="Tahoma" pitchFamily="34" charset="0"/>
        </a:defRPr>
      </a:lvl9pPr>
    </p:titleStyle>
    <p:bodyStyle>
      <a:lvl1pPr marL="455786" indent="-455786" algn="l" rtl="0" eaLnBrk="0" fontAlgn="base" hangingPunct="0">
        <a:spcBef>
          <a:spcPct val="20000"/>
        </a:spcBef>
        <a:spcAft>
          <a:spcPct val="0"/>
        </a:spcAft>
        <a:buChar char="•"/>
        <a:defRPr sz="2659">
          <a:solidFill>
            <a:schemeClr val="tx1"/>
          </a:solidFill>
          <a:latin typeface="+mn-lt"/>
          <a:ea typeface="+mn-ea"/>
          <a:cs typeface="+mn-cs"/>
        </a:defRPr>
      </a:lvl1pPr>
      <a:lvl2pPr marL="987536" indent="-379822" algn="l" rtl="0" eaLnBrk="0" fontAlgn="base" hangingPunct="0">
        <a:spcBef>
          <a:spcPct val="20000"/>
        </a:spcBef>
        <a:spcAft>
          <a:spcPct val="0"/>
        </a:spcAft>
        <a:buChar char="–"/>
        <a:defRPr sz="2437">
          <a:solidFill>
            <a:schemeClr val="tx1"/>
          </a:solidFill>
          <a:latin typeface="+mn-lt"/>
        </a:defRPr>
      </a:lvl2pPr>
      <a:lvl3pPr marL="1519287" indent="-303858" algn="l" rtl="0" eaLnBrk="0" fontAlgn="base" hangingPunct="0">
        <a:spcBef>
          <a:spcPct val="20000"/>
        </a:spcBef>
        <a:spcAft>
          <a:spcPct val="0"/>
        </a:spcAft>
        <a:buChar char="•"/>
        <a:defRPr sz="2437">
          <a:solidFill>
            <a:schemeClr val="tx1"/>
          </a:solidFill>
          <a:latin typeface="+mn-lt"/>
        </a:defRPr>
      </a:lvl3pPr>
      <a:lvl4pPr marL="2127002" indent="-303858" algn="l" rtl="0" eaLnBrk="0" fontAlgn="base" hangingPunct="0">
        <a:spcBef>
          <a:spcPct val="20000"/>
        </a:spcBef>
        <a:spcAft>
          <a:spcPct val="0"/>
        </a:spcAft>
        <a:buChar char="–"/>
        <a:defRPr sz="2437">
          <a:solidFill>
            <a:schemeClr val="tx1"/>
          </a:solidFill>
          <a:latin typeface="+mn-lt"/>
        </a:defRPr>
      </a:lvl4pPr>
      <a:lvl5pPr marL="2734716" indent="-303858" algn="l" rtl="0" eaLnBrk="0" fontAlgn="base" hangingPunct="0">
        <a:spcBef>
          <a:spcPct val="20000"/>
        </a:spcBef>
        <a:spcAft>
          <a:spcPct val="0"/>
        </a:spcAft>
        <a:buChar char="»"/>
        <a:defRPr sz="2437">
          <a:solidFill>
            <a:schemeClr val="tx1"/>
          </a:solidFill>
          <a:latin typeface="+mn-lt"/>
        </a:defRPr>
      </a:lvl5pPr>
      <a:lvl6pPr marL="3342430" indent="-303858" algn="l" rtl="0" fontAlgn="base">
        <a:spcBef>
          <a:spcPct val="20000"/>
        </a:spcBef>
        <a:spcAft>
          <a:spcPct val="0"/>
        </a:spcAft>
        <a:buChar char="»"/>
        <a:defRPr>
          <a:solidFill>
            <a:srgbClr val="5F5F5F"/>
          </a:solidFill>
          <a:latin typeface="+mn-lt"/>
        </a:defRPr>
      </a:lvl6pPr>
      <a:lvl7pPr marL="3950144" indent="-303858" algn="l" rtl="0" fontAlgn="base">
        <a:spcBef>
          <a:spcPct val="20000"/>
        </a:spcBef>
        <a:spcAft>
          <a:spcPct val="0"/>
        </a:spcAft>
        <a:buChar char="»"/>
        <a:defRPr>
          <a:solidFill>
            <a:srgbClr val="5F5F5F"/>
          </a:solidFill>
          <a:latin typeface="+mn-lt"/>
        </a:defRPr>
      </a:lvl7pPr>
      <a:lvl8pPr marL="4557859" indent="-303858" algn="l" rtl="0" fontAlgn="base">
        <a:spcBef>
          <a:spcPct val="20000"/>
        </a:spcBef>
        <a:spcAft>
          <a:spcPct val="0"/>
        </a:spcAft>
        <a:buChar char="»"/>
        <a:defRPr>
          <a:solidFill>
            <a:srgbClr val="5F5F5F"/>
          </a:solidFill>
          <a:latin typeface="+mn-lt"/>
        </a:defRPr>
      </a:lvl8pPr>
      <a:lvl9pPr marL="5165573" indent="-303858" algn="l" rtl="0" fontAlgn="base">
        <a:spcBef>
          <a:spcPct val="20000"/>
        </a:spcBef>
        <a:spcAft>
          <a:spcPct val="0"/>
        </a:spcAft>
        <a:buChar char="»"/>
        <a:defRPr>
          <a:solidFill>
            <a:srgbClr val="5F5F5F"/>
          </a:solidFill>
          <a:latin typeface="+mn-lt"/>
        </a:defRPr>
      </a:lvl9pPr>
    </p:bodyStyle>
    <p:otherStyle>
      <a:defPPr>
        <a:defRPr lang="en-US"/>
      </a:defPPr>
      <a:lvl1pPr marL="0" algn="l" defTabSz="1215429" rtl="0" eaLnBrk="1" latinLnBrk="0" hangingPunct="1">
        <a:defRPr sz="2393" kern="1200">
          <a:solidFill>
            <a:schemeClr val="tx1"/>
          </a:solidFill>
          <a:latin typeface="+mn-lt"/>
          <a:ea typeface="+mn-ea"/>
          <a:cs typeface="+mn-cs"/>
        </a:defRPr>
      </a:lvl1pPr>
      <a:lvl2pPr marL="607715" algn="l" defTabSz="1215429" rtl="0" eaLnBrk="1" latinLnBrk="0" hangingPunct="1">
        <a:defRPr sz="2393" kern="1200">
          <a:solidFill>
            <a:schemeClr val="tx1"/>
          </a:solidFill>
          <a:latin typeface="+mn-lt"/>
          <a:ea typeface="+mn-ea"/>
          <a:cs typeface="+mn-cs"/>
        </a:defRPr>
      </a:lvl2pPr>
      <a:lvl3pPr marL="1215429" algn="l" defTabSz="1215429" rtl="0" eaLnBrk="1" latinLnBrk="0" hangingPunct="1">
        <a:defRPr sz="2393" kern="1200">
          <a:solidFill>
            <a:schemeClr val="tx1"/>
          </a:solidFill>
          <a:latin typeface="+mn-lt"/>
          <a:ea typeface="+mn-ea"/>
          <a:cs typeface="+mn-cs"/>
        </a:defRPr>
      </a:lvl3pPr>
      <a:lvl4pPr marL="1823144" algn="l" defTabSz="1215429" rtl="0" eaLnBrk="1" latinLnBrk="0" hangingPunct="1">
        <a:defRPr sz="2393" kern="1200">
          <a:solidFill>
            <a:schemeClr val="tx1"/>
          </a:solidFill>
          <a:latin typeface="+mn-lt"/>
          <a:ea typeface="+mn-ea"/>
          <a:cs typeface="+mn-cs"/>
        </a:defRPr>
      </a:lvl4pPr>
      <a:lvl5pPr marL="2430858" algn="l" defTabSz="1215429" rtl="0" eaLnBrk="1" latinLnBrk="0" hangingPunct="1">
        <a:defRPr sz="2393" kern="1200">
          <a:solidFill>
            <a:schemeClr val="tx1"/>
          </a:solidFill>
          <a:latin typeface="+mn-lt"/>
          <a:ea typeface="+mn-ea"/>
          <a:cs typeface="+mn-cs"/>
        </a:defRPr>
      </a:lvl5pPr>
      <a:lvl6pPr marL="3038573" algn="l" defTabSz="1215429" rtl="0" eaLnBrk="1" latinLnBrk="0" hangingPunct="1">
        <a:defRPr sz="2393" kern="1200">
          <a:solidFill>
            <a:schemeClr val="tx1"/>
          </a:solidFill>
          <a:latin typeface="+mn-lt"/>
          <a:ea typeface="+mn-ea"/>
          <a:cs typeface="+mn-cs"/>
        </a:defRPr>
      </a:lvl6pPr>
      <a:lvl7pPr marL="3646287" algn="l" defTabSz="1215429" rtl="0" eaLnBrk="1" latinLnBrk="0" hangingPunct="1">
        <a:defRPr sz="2393" kern="1200">
          <a:solidFill>
            <a:schemeClr val="tx1"/>
          </a:solidFill>
          <a:latin typeface="+mn-lt"/>
          <a:ea typeface="+mn-ea"/>
          <a:cs typeface="+mn-cs"/>
        </a:defRPr>
      </a:lvl7pPr>
      <a:lvl8pPr marL="4254002" algn="l" defTabSz="1215429" rtl="0" eaLnBrk="1" latinLnBrk="0" hangingPunct="1">
        <a:defRPr sz="2393" kern="1200">
          <a:solidFill>
            <a:schemeClr val="tx1"/>
          </a:solidFill>
          <a:latin typeface="+mn-lt"/>
          <a:ea typeface="+mn-ea"/>
          <a:cs typeface="+mn-cs"/>
        </a:defRPr>
      </a:lvl8pPr>
      <a:lvl9pPr marL="4861716" algn="l" defTabSz="1215429" rtl="0" eaLnBrk="1" latinLnBrk="0" hangingPunct="1">
        <a:defRPr sz="23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B9232-DE64-1263-7357-697EA295436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3F1AFC-858E-87F0-7E0D-952D691E9901}"/>
              </a:ext>
            </a:extLst>
          </p:cNvPr>
          <p:cNvSpPr>
            <a:spLocks noGrp="1"/>
          </p:cNvSpPr>
          <p:nvPr>
            <p:ph type="sldNum" sz="quarter" idx="10"/>
          </p:nvPr>
        </p:nvSpPr>
        <p:spPr/>
        <p:txBody>
          <a:bodyPr/>
          <a:lstStyle/>
          <a:p>
            <a:fld id="{C92FC937-38D6-4B8F-AEB3-E5F6C110AD7F}" type="slidenum">
              <a:rPr lang="hr-HR" smtClean="0"/>
              <a:t>1</a:t>
            </a:fld>
            <a:endParaRPr lang="hr-HR"/>
          </a:p>
        </p:txBody>
      </p:sp>
      <p:sp>
        <p:nvSpPr>
          <p:cNvPr id="6" name="Title 1">
            <a:extLst>
              <a:ext uri="{FF2B5EF4-FFF2-40B4-BE49-F238E27FC236}">
                <a16:creationId xmlns:a16="http://schemas.microsoft.com/office/drawing/2014/main" id="{709FA948-1CAC-B013-78D3-2A55052F807C}"/>
              </a:ext>
            </a:extLst>
          </p:cNvPr>
          <p:cNvSpPr txBox="1"/>
          <p:nvPr/>
        </p:nvSpPr>
        <p:spPr bwMode="auto">
          <a:xfrm>
            <a:off x="0" y="866302"/>
            <a:ext cx="14630400" cy="6740307"/>
          </a:xfrm>
          <a:prstGeom prst="rect">
            <a:avLst/>
          </a:prstGeom>
          <a:noFill/>
          <a:ln w="9525">
            <a:noFill/>
            <a:miter lim="800000"/>
          </a:ln>
          <a:effectLst/>
        </p:spPr>
        <p:txBody>
          <a:bodyPr vert="horz" wrap="square" lIns="91440" tIns="45720" rIns="91440" bIns="45720" numCol="1" anchor="b" anchorCtr="0" compatLnSpc="1">
            <a:prstTxWarp prst="textNoShape">
              <a:avLst/>
            </a:prstTxWarp>
            <a:spAutoFit/>
          </a:bodyPr>
          <a:lstStyle>
            <a:defPPr>
              <a:defRPr lang="en-US"/>
            </a:defPPr>
            <a:lvl1pPr algn="ctr" rtl="0" eaLnBrk="0" fontAlgn="base" hangingPunct="0">
              <a:spcBef>
                <a:spcPct val="0"/>
              </a:spcBef>
              <a:spcAft>
                <a:spcPct val="0"/>
              </a:spcAft>
              <a:defRPr sz="2837" b="1" kern="1200">
                <a:solidFill>
                  <a:schemeClr val="tx1"/>
                </a:solidFill>
                <a:latin typeface="+mj-lt"/>
                <a:ea typeface="+mj-ea"/>
                <a:cs typeface="+mj-cs"/>
              </a:defRPr>
            </a:lvl1pPr>
            <a:lvl2pPr marL="457200" algn="l" rtl="0" eaLnBrk="0" fontAlgn="base" hangingPunct="0">
              <a:spcBef>
                <a:spcPct val="0"/>
              </a:spcBef>
              <a:spcAft>
                <a:spcPct val="0"/>
              </a:spcAft>
              <a:defRPr sz="4253" b="1" kern="1200">
                <a:solidFill>
                  <a:schemeClr val="tx2"/>
                </a:solidFill>
                <a:latin typeface="Tahoma" pitchFamily="34" charset="0"/>
                <a:ea typeface="+mn-ea"/>
                <a:cs typeface="+mn-cs"/>
              </a:defRPr>
            </a:lvl2pPr>
            <a:lvl3pPr marL="914400" algn="l" rtl="0" eaLnBrk="0" fontAlgn="base" hangingPunct="0">
              <a:spcBef>
                <a:spcPct val="0"/>
              </a:spcBef>
              <a:spcAft>
                <a:spcPct val="0"/>
              </a:spcAft>
              <a:defRPr sz="4253" b="1" kern="1200">
                <a:solidFill>
                  <a:schemeClr val="tx2"/>
                </a:solidFill>
                <a:latin typeface="Tahoma" pitchFamily="34" charset="0"/>
                <a:ea typeface="+mn-ea"/>
                <a:cs typeface="+mn-cs"/>
              </a:defRPr>
            </a:lvl3pPr>
            <a:lvl4pPr marL="1371600" algn="l" rtl="0" eaLnBrk="0" fontAlgn="base" hangingPunct="0">
              <a:spcBef>
                <a:spcPct val="0"/>
              </a:spcBef>
              <a:spcAft>
                <a:spcPct val="0"/>
              </a:spcAft>
              <a:defRPr sz="4253" b="1" kern="1200">
                <a:solidFill>
                  <a:schemeClr val="tx2"/>
                </a:solidFill>
                <a:latin typeface="Tahoma" pitchFamily="34" charset="0"/>
                <a:ea typeface="+mn-ea"/>
                <a:cs typeface="+mn-cs"/>
              </a:defRPr>
            </a:lvl4pPr>
            <a:lvl5pPr marL="1828800" algn="l" rtl="0" eaLnBrk="0" fontAlgn="base" hangingPunct="0">
              <a:spcBef>
                <a:spcPct val="0"/>
              </a:spcBef>
              <a:spcAft>
                <a:spcPct val="0"/>
              </a:spcAft>
              <a:defRPr sz="4253" b="1" kern="1200">
                <a:solidFill>
                  <a:schemeClr val="tx2"/>
                </a:solidFill>
                <a:latin typeface="Tahoma" pitchFamily="34" charset="0"/>
                <a:ea typeface="+mn-ea"/>
                <a:cs typeface="+mn-cs"/>
              </a:defRPr>
            </a:lvl5pPr>
            <a:lvl6pPr marL="607715"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6pPr>
            <a:lvl7pPr marL="1215429"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7pPr>
            <a:lvl8pPr marL="1823144"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8pPr>
            <a:lvl9pPr marL="2430858"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9pPr>
          </a:lstStyle>
          <a:p>
            <a:r>
              <a:rPr lang="hr-HR" sz="4000" dirty="0">
                <a:solidFill>
                  <a:srgbClr val="000000"/>
                </a:solidFill>
                <a:latin typeface="Segoe UI" panose="020B0502040204020203" pitchFamily="34" charset="0"/>
              </a:rPr>
              <a:t>Obrambeni sustavi i tehnologije</a:t>
            </a:r>
          </a:p>
          <a:p>
            <a:endParaRPr lang="hr-HR" sz="2800" b="0" dirty="0">
              <a:solidFill>
                <a:srgbClr val="000000"/>
              </a:solidFill>
              <a:latin typeface="Segoe UI" panose="020B0502040204020203" pitchFamily="34" charset="0"/>
            </a:endParaRPr>
          </a:p>
          <a:p>
            <a:r>
              <a:rPr lang="hr-HR" sz="2800" dirty="0">
                <a:solidFill>
                  <a:srgbClr val="000000"/>
                </a:solidFill>
                <a:latin typeface="Segoe UI" panose="020B0502040204020203" pitchFamily="34" charset="0"/>
              </a:rPr>
              <a:t>Seminarski rad: Tema T12</a:t>
            </a:r>
          </a:p>
          <a:p>
            <a:endParaRPr lang="hr-HR" sz="2800" kern="0" dirty="0">
              <a:effectLst>
                <a:outerShdw blurRad="38100" dist="38100" dir="2700000" algn="tl">
                  <a:srgbClr val="000000">
                    <a:alpha val="43137"/>
                  </a:srgbClr>
                </a:outerShdw>
              </a:effectLst>
            </a:endParaRPr>
          </a:p>
          <a:p>
            <a:r>
              <a:rPr lang="it-IT" sz="2800" b="0" dirty="0" err="1">
                <a:solidFill>
                  <a:srgbClr val="222222"/>
                </a:solidFill>
              </a:rPr>
              <a:t>Ke</a:t>
            </a:r>
            <a:r>
              <a:rPr lang="it-IT" sz="2800" b="0" dirty="0">
                <a:solidFill>
                  <a:srgbClr val="222222"/>
                </a:solidFill>
              </a:rPr>
              <a:t>, L., Zhang, G., He, J., Li, Y., Li, Y., </a:t>
            </a:r>
            <a:r>
              <a:rPr lang="it-IT" sz="2800" b="0" dirty="0" err="1">
                <a:solidFill>
                  <a:srgbClr val="222222"/>
                </a:solidFill>
              </a:rPr>
              <a:t>Liu</a:t>
            </a:r>
            <a:r>
              <a:rPr lang="it-IT" sz="2800" b="0" dirty="0">
                <a:solidFill>
                  <a:srgbClr val="222222"/>
                </a:solidFill>
              </a:rPr>
              <a:t>, X., &amp; Fang, P. (2023)</a:t>
            </a:r>
            <a:r>
              <a:rPr lang="hr-HR" sz="2800" b="0" dirty="0">
                <a:solidFill>
                  <a:srgbClr val="222222"/>
                </a:solidFill>
              </a:rPr>
              <a:t>. </a:t>
            </a:r>
            <a:r>
              <a:rPr lang="en-US" sz="2800" i="0" dirty="0">
                <a:solidFill>
                  <a:srgbClr val="222222"/>
                </a:solidFill>
                <a:effectLst/>
                <a:latin typeface="+mj-lt"/>
              </a:rPr>
              <a:t>Pilot selection in the era of virtual reality: Algorithms for accurate and interpretable machine learning models. </a:t>
            </a:r>
            <a:r>
              <a:rPr lang="hr-HR" sz="2800" b="0" dirty="0" err="1">
                <a:solidFill>
                  <a:srgbClr val="222222"/>
                </a:solidFill>
              </a:rPr>
              <a:t>Aerospace</a:t>
            </a:r>
            <a:r>
              <a:rPr lang="hr-HR" sz="2800" b="0" dirty="0">
                <a:solidFill>
                  <a:srgbClr val="222222"/>
                </a:solidFill>
              </a:rPr>
              <a:t>, 10(5), 394</a:t>
            </a:r>
            <a:br>
              <a:rPr lang="hr-HR" sz="2800" b="0" i="0" dirty="0">
                <a:solidFill>
                  <a:srgbClr val="222222"/>
                </a:solidFill>
                <a:effectLst/>
                <a:latin typeface="+mj-lt"/>
              </a:rPr>
            </a:br>
            <a:br>
              <a:rPr lang="hr-HR" sz="2800" b="0" i="0" dirty="0">
                <a:solidFill>
                  <a:srgbClr val="222222"/>
                </a:solidFill>
                <a:effectLst/>
                <a:latin typeface="+mj-lt"/>
              </a:rPr>
            </a:br>
            <a:r>
              <a:rPr lang="hr-HR" sz="2800" b="0" dirty="0">
                <a:solidFill>
                  <a:srgbClr val="000000"/>
                </a:solidFill>
                <a:latin typeface="Segoe UI"/>
                <a:cs typeface="Segoe UI"/>
              </a:rPr>
              <a:t>Franko Krajina</a:t>
            </a:r>
          </a:p>
          <a:p>
            <a:r>
              <a:rPr lang="hr-HR" sz="2800" b="0" dirty="0">
                <a:solidFill>
                  <a:srgbClr val="000000"/>
                </a:solidFill>
                <a:latin typeface="Segoe UI"/>
                <a:cs typeface="Segoe UI"/>
              </a:rPr>
              <a:t>Boris </a:t>
            </a:r>
            <a:r>
              <a:rPr lang="hr-HR" sz="2800" b="0" dirty="0" err="1">
                <a:solidFill>
                  <a:srgbClr val="000000"/>
                </a:solidFill>
                <a:latin typeface="Segoe UI"/>
                <a:cs typeface="Segoe UI"/>
              </a:rPr>
              <a:t>Boronjek</a:t>
            </a:r>
            <a:endParaRPr lang="hr-HR" sz="2800" b="0" dirty="0">
              <a:solidFill>
                <a:srgbClr val="000000"/>
              </a:solidFill>
              <a:latin typeface="Segoe UI"/>
              <a:cs typeface="Segoe UI"/>
            </a:endParaRPr>
          </a:p>
          <a:p>
            <a:r>
              <a:rPr lang="hr-HR" sz="2800" b="0" dirty="0">
                <a:solidFill>
                  <a:srgbClr val="000000"/>
                </a:solidFill>
                <a:latin typeface="Segoe UI"/>
                <a:cs typeface="Segoe UI"/>
              </a:rPr>
              <a:t>Rene Županić</a:t>
            </a:r>
          </a:p>
          <a:p>
            <a:endParaRPr lang="hr-HR" sz="2800" b="0" dirty="0">
              <a:solidFill>
                <a:srgbClr val="000000"/>
              </a:solidFill>
              <a:latin typeface="Segoe UI"/>
              <a:cs typeface="Segoe UI"/>
            </a:endParaRPr>
          </a:p>
          <a:p>
            <a:pPr algn="ctr" rtl="0" fontAlgn="base"/>
            <a:endParaRPr lang="hr-HR" sz="2800" b="0" dirty="0">
              <a:solidFill>
                <a:srgbClr val="000000"/>
              </a:solidFill>
              <a:latin typeface="Segoe UI" panose="020B0502040204020203" pitchFamily="34" charset="0"/>
            </a:endParaRPr>
          </a:p>
          <a:p>
            <a:pPr algn="ctr" rtl="0" fontAlgn="base"/>
            <a:endParaRPr lang="hr-HR" sz="2800" b="0" dirty="0">
              <a:solidFill>
                <a:srgbClr val="000000"/>
              </a:solidFill>
              <a:latin typeface="Segoe UI" panose="020B0502040204020203" pitchFamily="34" charset="0"/>
            </a:endParaRPr>
          </a:p>
          <a:p>
            <a:pPr algn="ctr" rtl="0" fontAlgn="base"/>
            <a:r>
              <a:rPr lang="hr-HR" sz="2800" b="0" dirty="0">
                <a:solidFill>
                  <a:srgbClr val="000000"/>
                </a:solidFill>
                <a:latin typeface="Segoe UI" panose="020B0502040204020203" pitchFamily="34" charset="0"/>
              </a:rPr>
              <a:t>siječanj 2025.</a:t>
            </a:r>
            <a:endParaRPr lang="en-GB" sz="2800" b="0"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2950117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3FFB-4853-4A67-1364-78C4CDEB94E3}"/>
              </a:ext>
            </a:extLst>
          </p:cNvPr>
          <p:cNvSpPr>
            <a:spLocks noGrp="1"/>
          </p:cNvSpPr>
          <p:nvPr>
            <p:ph type="title"/>
          </p:nvPr>
        </p:nvSpPr>
        <p:spPr>
          <a:xfrm>
            <a:off x="0" y="61724"/>
            <a:ext cx="14630400" cy="830997"/>
          </a:xfrm>
        </p:spPr>
        <p:txBody>
          <a:bodyPr/>
          <a:lstStyle/>
          <a:p>
            <a:r>
              <a:rPr lang="en-US" sz="2400" i="0">
                <a:solidFill>
                  <a:srgbClr val="222222"/>
                </a:solidFill>
                <a:effectLst/>
                <a:latin typeface="+mj-lt"/>
              </a:rPr>
              <a:t>Pilot selection in the era of virtual reality: Algorithms for accurate and interpretable machine learning models</a:t>
            </a:r>
            <a:endParaRPr lang="en-GB"/>
          </a:p>
        </p:txBody>
      </p:sp>
      <p:sp>
        <p:nvSpPr>
          <p:cNvPr id="3" name="Content Placeholder 2">
            <a:extLst>
              <a:ext uri="{FF2B5EF4-FFF2-40B4-BE49-F238E27FC236}">
                <a16:creationId xmlns:a16="http://schemas.microsoft.com/office/drawing/2014/main" id="{BEB1746B-847C-21E8-EF22-B57F695B06E2}"/>
              </a:ext>
            </a:extLst>
          </p:cNvPr>
          <p:cNvSpPr>
            <a:spLocks noGrp="1"/>
          </p:cNvSpPr>
          <p:nvPr>
            <p:ph idx="1"/>
          </p:nvPr>
        </p:nvSpPr>
        <p:spPr>
          <a:xfrm>
            <a:off x="171297" y="1206499"/>
            <a:ext cx="14286388" cy="2933688"/>
          </a:xfrm>
        </p:spPr>
        <p:txBody>
          <a:bodyPr/>
          <a:lstStyle/>
          <a:p>
            <a:pPr marL="0" indent="0">
              <a:buNone/>
            </a:pPr>
            <a:r>
              <a:rPr lang="hr-HR" b="1" err="1"/>
              <a:t>Conclusion</a:t>
            </a:r>
            <a:endParaRPr lang="hr-HR" b="1"/>
          </a:p>
          <a:p>
            <a:pPr marL="0" indent="0">
              <a:buNone/>
            </a:pPr>
            <a:endParaRPr lang="hr-HR" b="1"/>
          </a:p>
          <a:p>
            <a:r>
              <a:rPr lang="en-US"/>
              <a:t>The SVM + MIC algorithm achieved 93.33% accuracy, surpassing most existing models.</a:t>
            </a:r>
            <a:endParaRPr lang="hr-HR"/>
          </a:p>
          <a:p>
            <a:pPr marL="0" indent="0">
              <a:buNone/>
            </a:pPr>
            <a:endParaRPr lang="hr-HR"/>
          </a:p>
          <a:p>
            <a:r>
              <a:rPr lang="en-US"/>
              <a:t>Virtual Reality with eye tracking enables a cost-effective, portable, and automated pilot selection process.</a:t>
            </a:r>
            <a:endParaRPr lang="hr-HR"/>
          </a:p>
          <a:p>
            <a:pPr marL="0" indent="0">
              <a:buNone/>
            </a:pPr>
            <a:endParaRPr lang="hr-HR"/>
          </a:p>
          <a:p>
            <a:r>
              <a:rPr lang="en-US"/>
              <a:t>Beyond pilot selection, the approach has potential applications in astronaut training and other high-performance fields</a:t>
            </a:r>
            <a:endParaRPr lang="hr-HR" b="1"/>
          </a:p>
          <a:p>
            <a:pPr marL="0" indent="0">
              <a:buNone/>
            </a:pPr>
            <a:endParaRPr lang="hr-HR" b="1"/>
          </a:p>
        </p:txBody>
      </p:sp>
      <p:sp>
        <p:nvSpPr>
          <p:cNvPr id="4" name="Slide Number Placeholder 3">
            <a:extLst>
              <a:ext uri="{FF2B5EF4-FFF2-40B4-BE49-F238E27FC236}">
                <a16:creationId xmlns:a16="http://schemas.microsoft.com/office/drawing/2014/main" id="{316F2BE1-F158-22EE-51F9-3120A34B9638}"/>
              </a:ext>
            </a:extLst>
          </p:cNvPr>
          <p:cNvSpPr>
            <a:spLocks noGrp="1"/>
          </p:cNvSpPr>
          <p:nvPr>
            <p:ph type="sldNum" sz="quarter" idx="10"/>
          </p:nvPr>
        </p:nvSpPr>
        <p:spPr/>
        <p:txBody>
          <a:bodyPr/>
          <a:lstStyle/>
          <a:p>
            <a:fld id="{C92FC937-38D6-4B8F-AEB3-E5F6C110AD7F}" type="slidenum">
              <a:rPr lang="hr-HR" smtClean="0"/>
              <a:t>10</a:t>
            </a:fld>
            <a:endParaRPr lang="hr-HR"/>
          </a:p>
        </p:txBody>
      </p:sp>
    </p:spTree>
    <p:extLst>
      <p:ext uri="{BB962C8B-B14F-4D97-AF65-F5344CB8AC3E}">
        <p14:creationId xmlns:p14="http://schemas.microsoft.com/office/powerpoint/2010/main" val="58047783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B79D8-CA22-5ED4-A49D-81A0B1C906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E78A3-0682-E341-B87F-0754F37F8026}"/>
              </a:ext>
            </a:extLst>
          </p:cNvPr>
          <p:cNvSpPr>
            <a:spLocks noGrp="1"/>
          </p:cNvSpPr>
          <p:nvPr>
            <p:ph type="sldNum" sz="quarter" idx="10"/>
          </p:nvPr>
        </p:nvSpPr>
        <p:spPr/>
        <p:txBody>
          <a:bodyPr/>
          <a:lstStyle/>
          <a:p>
            <a:fld id="{C92FC937-38D6-4B8F-AEB3-E5F6C110AD7F}" type="slidenum">
              <a:rPr lang="hr-HR" smtClean="0"/>
              <a:t>11</a:t>
            </a:fld>
            <a:endParaRPr lang="hr-HR"/>
          </a:p>
        </p:txBody>
      </p:sp>
      <p:sp>
        <p:nvSpPr>
          <p:cNvPr id="6" name="Title 1">
            <a:extLst>
              <a:ext uri="{FF2B5EF4-FFF2-40B4-BE49-F238E27FC236}">
                <a16:creationId xmlns:a16="http://schemas.microsoft.com/office/drawing/2014/main" id="{0F23D6B5-29C0-68C3-888C-EE37EDE5CD6C}"/>
              </a:ext>
            </a:extLst>
          </p:cNvPr>
          <p:cNvSpPr txBox="1"/>
          <p:nvPr/>
        </p:nvSpPr>
        <p:spPr bwMode="auto">
          <a:xfrm>
            <a:off x="0" y="681636"/>
            <a:ext cx="14630400" cy="6924973"/>
          </a:xfrm>
          <a:prstGeom prst="rect">
            <a:avLst/>
          </a:prstGeom>
          <a:noFill/>
          <a:ln w="9525">
            <a:noFill/>
            <a:miter lim="800000"/>
          </a:ln>
          <a:effectLst/>
        </p:spPr>
        <p:txBody>
          <a:bodyPr vert="horz" wrap="square" lIns="91440" tIns="45720" rIns="91440" bIns="45720" numCol="1" anchor="b" anchorCtr="0" compatLnSpc="1">
            <a:prstTxWarp prst="textNoShape">
              <a:avLst/>
            </a:prstTxWarp>
            <a:spAutoFit/>
          </a:bodyPr>
          <a:lstStyle>
            <a:defPPr>
              <a:defRPr lang="en-US"/>
            </a:defPPr>
            <a:lvl1pPr algn="ctr" rtl="0" eaLnBrk="0" fontAlgn="base" hangingPunct="0">
              <a:spcBef>
                <a:spcPct val="0"/>
              </a:spcBef>
              <a:spcAft>
                <a:spcPct val="0"/>
              </a:spcAft>
              <a:defRPr sz="2837" b="1" kern="1200">
                <a:solidFill>
                  <a:schemeClr val="tx1"/>
                </a:solidFill>
                <a:latin typeface="+mj-lt"/>
                <a:ea typeface="+mj-ea"/>
                <a:cs typeface="+mj-cs"/>
              </a:defRPr>
            </a:lvl1pPr>
            <a:lvl2pPr marL="457200" algn="l" rtl="0" eaLnBrk="0" fontAlgn="base" hangingPunct="0">
              <a:spcBef>
                <a:spcPct val="0"/>
              </a:spcBef>
              <a:spcAft>
                <a:spcPct val="0"/>
              </a:spcAft>
              <a:defRPr sz="4253" b="1" kern="1200">
                <a:solidFill>
                  <a:schemeClr val="tx2"/>
                </a:solidFill>
                <a:latin typeface="Tahoma" pitchFamily="34" charset="0"/>
                <a:ea typeface="+mn-ea"/>
                <a:cs typeface="+mn-cs"/>
              </a:defRPr>
            </a:lvl2pPr>
            <a:lvl3pPr marL="914400" algn="l" rtl="0" eaLnBrk="0" fontAlgn="base" hangingPunct="0">
              <a:spcBef>
                <a:spcPct val="0"/>
              </a:spcBef>
              <a:spcAft>
                <a:spcPct val="0"/>
              </a:spcAft>
              <a:defRPr sz="4253" b="1" kern="1200">
                <a:solidFill>
                  <a:schemeClr val="tx2"/>
                </a:solidFill>
                <a:latin typeface="Tahoma" pitchFamily="34" charset="0"/>
                <a:ea typeface="+mn-ea"/>
                <a:cs typeface="+mn-cs"/>
              </a:defRPr>
            </a:lvl3pPr>
            <a:lvl4pPr marL="1371600" algn="l" rtl="0" eaLnBrk="0" fontAlgn="base" hangingPunct="0">
              <a:spcBef>
                <a:spcPct val="0"/>
              </a:spcBef>
              <a:spcAft>
                <a:spcPct val="0"/>
              </a:spcAft>
              <a:defRPr sz="4253" b="1" kern="1200">
                <a:solidFill>
                  <a:schemeClr val="tx2"/>
                </a:solidFill>
                <a:latin typeface="Tahoma" pitchFamily="34" charset="0"/>
                <a:ea typeface="+mn-ea"/>
                <a:cs typeface="+mn-cs"/>
              </a:defRPr>
            </a:lvl4pPr>
            <a:lvl5pPr marL="1828800" algn="l" rtl="0" eaLnBrk="0" fontAlgn="base" hangingPunct="0">
              <a:spcBef>
                <a:spcPct val="0"/>
              </a:spcBef>
              <a:spcAft>
                <a:spcPct val="0"/>
              </a:spcAft>
              <a:defRPr sz="4253" b="1" kern="1200">
                <a:solidFill>
                  <a:schemeClr val="tx2"/>
                </a:solidFill>
                <a:latin typeface="Tahoma" pitchFamily="34" charset="0"/>
                <a:ea typeface="+mn-ea"/>
                <a:cs typeface="+mn-cs"/>
              </a:defRPr>
            </a:lvl5pPr>
            <a:lvl6pPr marL="607715"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6pPr>
            <a:lvl7pPr marL="1215429"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7pPr>
            <a:lvl8pPr marL="1823144"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8pPr>
            <a:lvl9pPr marL="2430858"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9pPr>
          </a:lstStyle>
          <a:p>
            <a:endParaRPr lang="hr-HR" sz="2800" kern="0">
              <a:effectLst>
                <a:outerShdw blurRad="38100" dist="38100" dir="2700000" algn="tl">
                  <a:srgbClr val="000000">
                    <a:alpha val="43137"/>
                  </a:srgbClr>
                </a:outerShdw>
              </a:effectLst>
            </a:endParaRPr>
          </a:p>
          <a:p>
            <a:r>
              <a:rPr lang="en-GB" sz="2800" b="0" i="0">
                <a:solidFill>
                  <a:srgbClr val="222222"/>
                </a:solidFill>
                <a:effectLst/>
                <a:latin typeface="+mj-lt"/>
              </a:rPr>
              <a:t>Jubilee Prasad-Rao¹, Olivia J. Pinon Fischer², Neil C. Rowe³, Jesse R. Williams¹, Tejas G. Puranik², Dimitri N. Mavris², Michael W. Natali⁴, Mitchell J. Tindall⁴ and Beth W. Atkinson⁴ (2020). </a:t>
            </a:r>
            <a:r>
              <a:rPr lang="en-US" sz="2800">
                <a:solidFill>
                  <a:srgbClr val="000000"/>
                </a:solidFill>
                <a:latin typeface="Segoe UI" panose="020B0502040204020203" pitchFamily="34" charset="0"/>
              </a:rPr>
              <a:t>Attrition Risk and Aircraft Suitability Prediction in U.S. Navy</a:t>
            </a:r>
          </a:p>
          <a:p>
            <a:r>
              <a:rPr lang="en-US" sz="2800">
                <a:solidFill>
                  <a:srgbClr val="000000"/>
                </a:solidFill>
                <a:latin typeface="Segoe UI" panose="020B0502040204020203" pitchFamily="34" charset="0"/>
              </a:rPr>
              <a:t>Pilot Training Using Machine Learning</a:t>
            </a:r>
            <a:endParaRPr lang="hr-HR" sz="2800">
              <a:solidFill>
                <a:srgbClr val="000000"/>
              </a:solidFill>
              <a:latin typeface="Segoe UI" panose="020B0502040204020203" pitchFamily="34" charset="0"/>
            </a:endParaRPr>
          </a:p>
          <a:p>
            <a:r>
              <a:rPr lang="en-GB" sz="2800" b="0" i="0">
                <a:solidFill>
                  <a:srgbClr val="222222"/>
                </a:solidFill>
                <a:effectLst/>
                <a:latin typeface="+mj-lt"/>
              </a:rPr>
              <a:t>Aerospace 2023, 10(4), 379</a:t>
            </a:r>
            <a:endParaRPr lang="hr-HR" sz="2800" b="0" i="0">
              <a:solidFill>
                <a:srgbClr val="222222"/>
              </a:solidFill>
              <a:effectLst/>
              <a:latin typeface="+mj-lt"/>
            </a:endParaRPr>
          </a:p>
          <a:p>
            <a:br>
              <a:rPr lang="hr-HR" sz="2800" b="0" i="0">
                <a:solidFill>
                  <a:srgbClr val="222222"/>
                </a:solidFill>
                <a:effectLst/>
                <a:latin typeface="+mj-lt"/>
              </a:rPr>
            </a:br>
            <a:r>
              <a:rPr lang="hr-HR" sz="2000" b="1">
                <a:latin typeface="+mj-lt"/>
              </a:rPr>
              <a:t>Institucije autora članka: </a:t>
            </a:r>
            <a:r>
              <a:rPr lang="en-US" sz="2000" b="0"/>
              <a:t>¹ Naval Postgraduate School, Monterey, CA, USA</a:t>
            </a:r>
            <a:br>
              <a:rPr lang="en-US" sz="2000" b="0"/>
            </a:br>
            <a:r>
              <a:rPr lang="en-US" sz="2000" b="0"/>
              <a:t>² Georgia Institute of Technology, Atlanta, GA, USA</a:t>
            </a:r>
            <a:br>
              <a:rPr lang="en-US" sz="2000" b="0"/>
            </a:br>
            <a:r>
              <a:rPr lang="en-US" sz="2000" b="0"/>
              <a:t>³ Chief of Naval Air Training, Corpus Christi, TX, USA</a:t>
            </a:r>
            <a:br>
              <a:rPr lang="en-US" sz="2000" b="0"/>
            </a:br>
            <a:r>
              <a:rPr lang="en-US" sz="2000" b="0"/>
              <a:t>⁴ Naval Air Warfare Center Training Systems Division, Orlando, FL, USA</a:t>
            </a:r>
            <a:br>
              <a:rPr lang="hr-HR" sz="2800" b="0"/>
            </a:br>
            <a:endParaRPr lang="hr-HR" sz="2800" b="0"/>
          </a:p>
          <a:p>
            <a:r>
              <a:rPr lang="hr-HR" sz="2800"/>
              <a:t>Autor obrade članka:</a:t>
            </a:r>
          </a:p>
          <a:p>
            <a:pPr algn="ctr" rtl="0" fontAlgn="base"/>
            <a:r>
              <a:rPr lang="hr-HR" sz="2800" b="0">
                <a:solidFill>
                  <a:srgbClr val="000000"/>
                </a:solidFill>
                <a:latin typeface="Segoe UI" panose="020B0502040204020203" pitchFamily="34" charset="0"/>
              </a:rPr>
              <a:t>Rene Županić</a:t>
            </a:r>
          </a:p>
          <a:p>
            <a:pPr algn="ctr" rtl="0" fontAlgn="base"/>
            <a:endParaRPr lang="hr-HR" sz="2800" b="0">
              <a:solidFill>
                <a:srgbClr val="000000"/>
              </a:solidFill>
              <a:latin typeface="Segoe UI" panose="020B0502040204020203" pitchFamily="34" charset="0"/>
            </a:endParaRPr>
          </a:p>
          <a:p>
            <a:pPr algn="ctr" rtl="0" fontAlgn="base"/>
            <a:endParaRPr lang="hr-HR" sz="2800" b="0">
              <a:solidFill>
                <a:srgbClr val="000000"/>
              </a:solidFill>
              <a:latin typeface="Segoe UI" panose="020B0502040204020203" pitchFamily="34" charset="0"/>
            </a:endParaRPr>
          </a:p>
          <a:p>
            <a:pPr algn="ctr" rtl="0" fontAlgn="base"/>
            <a:r>
              <a:rPr lang="hr-HR" sz="2800" b="0">
                <a:solidFill>
                  <a:srgbClr val="000000"/>
                </a:solidFill>
                <a:latin typeface="Segoe UI" panose="020B0502040204020203" pitchFamily="34" charset="0"/>
              </a:rPr>
              <a:t>siječanj 2025.</a:t>
            </a:r>
            <a:endParaRPr lang="en-GB" sz="2800" b="0">
              <a:solidFill>
                <a:srgbClr val="000000"/>
              </a:solidFill>
              <a:latin typeface="Segoe UI" panose="020B0502040204020203" pitchFamily="34" charset="0"/>
            </a:endParaRPr>
          </a:p>
        </p:txBody>
      </p:sp>
    </p:spTree>
    <p:extLst>
      <p:ext uri="{BB962C8B-B14F-4D97-AF65-F5344CB8AC3E}">
        <p14:creationId xmlns:p14="http://schemas.microsoft.com/office/powerpoint/2010/main" val="8910914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28E-DB79-8B34-426E-BCF0BB23D566}"/>
              </a:ext>
            </a:extLst>
          </p:cNvPr>
          <p:cNvSpPr>
            <a:spLocks noGrp="1"/>
          </p:cNvSpPr>
          <p:nvPr>
            <p:ph type="title"/>
          </p:nvPr>
        </p:nvSpPr>
        <p:spPr>
          <a:xfrm>
            <a:off x="0" y="66771"/>
            <a:ext cx="14630400" cy="830997"/>
          </a:xfrm>
        </p:spPr>
        <p:txBody>
          <a:bodyPr/>
          <a:lstStyle/>
          <a:p>
            <a:r>
              <a:rPr lang="en-US" sz="2400">
                <a:solidFill>
                  <a:srgbClr val="000000"/>
                </a:solidFill>
                <a:latin typeface="Segoe UI" panose="020B0502040204020203" pitchFamily="34" charset="0"/>
              </a:rPr>
              <a:t>Attrition Risk and Aircraft Suitability Prediction in U.S. Navy</a:t>
            </a:r>
            <a:br>
              <a:rPr lang="en-US" sz="2400">
                <a:solidFill>
                  <a:srgbClr val="000000"/>
                </a:solidFill>
                <a:latin typeface="Segoe UI" panose="020B0502040204020203" pitchFamily="34" charset="0"/>
              </a:rPr>
            </a:br>
            <a:r>
              <a:rPr lang="en-US" sz="2400">
                <a:solidFill>
                  <a:srgbClr val="000000"/>
                </a:solidFill>
                <a:latin typeface="Segoe UI" panose="020B0502040204020203" pitchFamily="34" charset="0"/>
              </a:rPr>
              <a:t>Pilot Training Using Machine Learning</a:t>
            </a:r>
            <a:endParaRPr lang="hr-HR" sz="2400">
              <a:solidFill>
                <a:srgbClr val="000000"/>
              </a:solidFill>
              <a:latin typeface="Segoe UI" panose="020B0502040204020203" pitchFamily="34" charset="0"/>
            </a:endParaRPr>
          </a:p>
        </p:txBody>
      </p:sp>
      <p:sp>
        <p:nvSpPr>
          <p:cNvPr id="4" name="Slide Number Placeholder 3">
            <a:extLst>
              <a:ext uri="{FF2B5EF4-FFF2-40B4-BE49-F238E27FC236}">
                <a16:creationId xmlns:a16="http://schemas.microsoft.com/office/drawing/2014/main" id="{C91E2334-36F2-D0D3-A32A-02430F1F1A5E}"/>
              </a:ext>
            </a:extLst>
          </p:cNvPr>
          <p:cNvSpPr>
            <a:spLocks noGrp="1"/>
          </p:cNvSpPr>
          <p:nvPr>
            <p:ph type="sldNum" sz="quarter" idx="10"/>
          </p:nvPr>
        </p:nvSpPr>
        <p:spPr/>
        <p:txBody>
          <a:bodyPr/>
          <a:lstStyle/>
          <a:p>
            <a:fld id="{C92FC937-38D6-4B8F-AEB3-E5F6C110AD7F}" type="slidenum">
              <a:rPr lang="hr-HR" smtClean="0"/>
              <a:t>12</a:t>
            </a:fld>
            <a:endParaRPr lang="hr-HR"/>
          </a:p>
        </p:txBody>
      </p:sp>
      <p:sp>
        <p:nvSpPr>
          <p:cNvPr id="8" name="Content Placeholder 7">
            <a:extLst>
              <a:ext uri="{FF2B5EF4-FFF2-40B4-BE49-F238E27FC236}">
                <a16:creationId xmlns:a16="http://schemas.microsoft.com/office/drawing/2014/main" id="{658AD160-0965-C78B-D1E5-DBA0F5343E5D}"/>
              </a:ext>
            </a:extLst>
          </p:cNvPr>
          <p:cNvSpPr>
            <a:spLocks noGrp="1"/>
          </p:cNvSpPr>
          <p:nvPr>
            <p:ph idx="1"/>
          </p:nvPr>
        </p:nvSpPr>
        <p:spPr>
          <a:xfrm>
            <a:off x="316536" y="1500332"/>
            <a:ext cx="13980855" cy="4714239"/>
          </a:xfrm>
        </p:spPr>
        <p:txBody>
          <a:bodyPr/>
          <a:lstStyle/>
          <a:p>
            <a:pPr marL="0" indent="0">
              <a:buNone/>
            </a:pPr>
            <a:r>
              <a:rPr lang="hr-HR" b="1" err="1"/>
              <a:t>Abstract</a:t>
            </a:r>
            <a:endParaRPr lang="hr-HR" b="1"/>
          </a:p>
          <a:p>
            <a:pPr>
              <a:spcBef>
                <a:spcPts val="1800"/>
              </a:spcBef>
            </a:pPr>
            <a:r>
              <a:rPr lang="en-US"/>
              <a:t>The cost to train a basic qualified U.S. Navy fighter aircraft pilot is nearly USD 10 M. The training includes primary, intermediate, and advanced stages, with the advanced stage involving extensive flight training, and, thus, is very expensive as a result. </a:t>
            </a:r>
            <a:endParaRPr lang="hr-HR"/>
          </a:p>
          <a:p>
            <a:pPr>
              <a:spcBef>
                <a:spcPts val="1800"/>
              </a:spcBef>
            </a:pPr>
            <a:r>
              <a:rPr lang="en-US"/>
              <a:t>Despite the screening tests in place and early-stage attrition, </a:t>
            </a:r>
            <a:r>
              <a:rPr lang="en-US" b="1"/>
              <a:t>4.5%</a:t>
            </a:r>
            <a:r>
              <a:rPr lang="en-US"/>
              <a:t> of aviators undergo attrition in this most expensive stage. Key reasons for aviator attrition include poor flight performance, voluntary withdrawals, and medical reasons. The reduction in late-stage attrition offers several financial and operational benefits to the U.S. Navy. To that end, this research leverages feature extraction and machine learning techniques on the very sparse flight test grades of student aviators to identify those with a high risk of attrition early in training. </a:t>
            </a:r>
            <a:endParaRPr lang="hr-HR"/>
          </a:p>
          <a:p>
            <a:pPr>
              <a:spcBef>
                <a:spcPts val="1800"/>
              </a:spcBef>
            </a:pPr>
            <a:r>
              <a:rPr lang="en-US"/>
              <a:t>Using about 10 years of historical U.S. Navy pilot training data, trained models accurately </a:t>
            </a:r>
            <a:r>
              <a:rPr lang="en-US" b="1"/>
              <a:t>predicted</a:t>
            </a:r>
            <a:r>
              <a:rPr lang="en-US"/>
              <a:t> </a:t>
            </a:r>
            <a:r>
              <a:rPr lang="en-US" b="1"/>
              <a:t>50% of attrition </a:t>
            </a:r>
            <a:r>
              <a:rPr lang="en-US"/>
              <a:t>with a 4% false positive rate. Such models could help the U.S. Navy save nearly USD 20 M a year in attrition costs. In addition, machine learning models were trained to </a:t>
            </a:r>
            <a:r>
              <a:rPr lang="en-US" b="1"/>
              <a:t>recommend a suitable training aircraft type </a:t>
            </a:r>
            <a:r>
              <a:rPr lang="en-US"/>
              <a:t>for each student aviator. These capabilities could help better answer the need for pilots and reduce the time and cost to train them. </a:t>
            </a:r>
            <a:endParaRPr lang="hr-HR"/>
          </a:p>
        </p:txBody>
      </p:sp>
    </p:spTree>
    <p:extLst>
      <p:ext uri="{BB962C8B-B14F-4D97-AF65-F5344CB8AC3E}">
        <p14:creationId xmlns:p14="http://schemas.microsoft.com/office/powerpoint/2010/main" val="5439382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0" y="-62639"/>
            <a:ext cx="14630400" cy="954107"/>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1026" name="Picture 2">
            <a:extLst>
              <a:ext uri="{FF2B5EF4-FFF2-40B4-BE49-F238E27FC236}">
                <a16:creationId xmlns:a16="http://schemas.microsoft.com/office/drawing/2014/main" id="{F7849E2C-47B7-30B1-9269-FB44985992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6069" y="1575829"/>
            <a:ext cx="6433930" cy="31653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29354D3-DDB0-8F77-A453-A5637D83A0FB}"/>
              </a:ext>
            </a:extLst>
          </p:cNvPr>
          <p:cNvPicPr>
            <a:picLocks noChangeAspect="1"/>
          </p:cNvPicPr>
          <p:nvPr/>
        </p:nvPicPr>
        <p:blipFill>
          <a:blip r:embed="rId3"/>
          <a:stretch>
            <a:fillRect/>
          </a:stretch>
        </p:blipFill>
        <p:spPr>
          <a:xfrm>
            <a:off x="2610486" y="5503998"/>
            <a:ext cx="9816803" cy="2516264"/>
          </a:xfrm>
          <a:prstGeom prst="rect">
            <a:avLst/>
          </a:prstGeom>
        </p:spPr>
      </p:pic>
      <p:pic>
        <p:nvPicPr>
          <p:cNvPr id="1028" name="Picture 4">
            <a:extLst>
              <a:ext uri="{FF2B5EF4-FFF2-40B4-BE49-F238E27FC236}">
                <a16:creationId xmlns:a16="http://schemas.microsoft.com/office/drawing/2014/main" id="{783F3208-C061-5CBC-899A-93DB0BBB7B2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229874" y="1870087"/>
            <a:ext cx="4624457" cy="296661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038A5-032F-0ABC-CDA7-9614D170E84E}"/>
              </a:ext>
            </a:extLst>
          </p:cNvPr>
          <p:cNvSpPr txBox="1"/>
          <p:nvPr/>
        </p:nvSpPr>
        <p:spPr>
          <a:xfrm>
            <a:off x="403172" y="1132244"/>
            <a:ext cx="6349320" cy="400110"/>
          </a:xfrm>
          <a:prstGeom prst="rect">
            <a:avLst/>
          </a:prstGeom>
          <a:noFill/>
        </p:spPr>
        <p:txBody>
          <a:bodyPr wrap="squar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a:t>CNATRA’s six student navy aviator training pipelines</a:t>
            </a:r>
          </a:p>
        </p:txBody>
      </p:sp>
      <p:sp>
        <p:nvSpPr>
          <p:cNvPr id="29" name="TextBox 28">
            <a:extLst>
              <a:ext uri="{FF2B5EF4-FFF2-40B4-BE49-F238E27FC236}">
                <a16:creationId xmlns:a16="http://schemas.microsoft.com/office/drawing/2014/main" id="{BFECF98C-8217-DE43-EA49-0D38BC623B27}"/>
              </a:ext>
            </a:extLst>
          </p:cNvPr>
          <p:cNvSpPr txBox="1"/>
          <p:nvPr/>
        </p:nvSpPr>
        <p:spPr>
          <a:xfrm>
            <a:off x="403172" y="5008323"/>
            <a:ext cx="14223023" cy="400110"/>
          </a:xfrm>
          <a:prstGeom prst="rect">
            <a:avLst/>
          </a:prstGeom>
          <a:noFill/>
        </p:spPr>
        <p:txBody>
          <a:bodyPr wrap="square">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a:t>Distribution of student attrition, by reason for attrition</a:t>
            </a:r>
            <a:r>
              <a:rPr lang="hr-HR"/>
              <a:t> for </a:t>
            </a:r>
            <a:r>
              <a:rPr lang="en-US"/>
              <a:t>training stages</a:t>
            </a:r>
          </a:p>
        </p:txBody>
      </p:sp>
      <p:sp>
        <p:nvSpPr>
          <p:cNvPr id="31" name="TextBox 30">
            <a:extLst>
              <a:ext uri="{FF2B5EF4-FFF2-40B4-BE49-F238E27FC236}">
                <a16:creationId xmlns:a16="http://schemas.microsoft.com/office/drawing/2014/main" id="{953DF48F-2350-90B8-8F89-714CA2371D70}"/>
              </a:ext>
            </a:extLst>
          </p:cNvPr>
          <p:cNvSpPr txBox="1"/>
          <p:nvPr/>
        </p:nvSpPr>
        <p:spPr>
          <a:xfrm>
            <a:off x="8196471" y="1061553"/>
            <a:ext cx="6433930" cy="707886"/>
          </a:xfrm>
          <a:prstGeom prst="rect">
            <a:avLst/>
          </a:prstGeom>
          <a:noFill/>
        </p:spPr>
        <p:txBody>
          <a:bodyPr wrap="square">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a:t>Naval student aviator attrition rates and associated cumulative attrition costs</a:t>
            </a:r>
          </a:p>
        </p:txBody>
      </p:sp>
    </p:spTree>
    <p:extLst>
      <p:ext uri="{BB962C8B-B14F-4D97-AF65-F5344CB8AC3E}">
        <p14:creationId xmlns:p14="http://schemas.microsoft.com/office/powerpoint/2010/main" val="9557774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E078-DE26-E4CA-F178-BF3098F47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2CC21-EF17-B892-3993-4DFF69475860}"/>
              </a:ext>
            </a:extLst>
          </p:cNvPr>
          <p:cNvSpPr>
            <a:spLocks noGrp="1"/>
          </p:cNvSpPr>
          <p:nvPr>
            <p:ph type="title"/>
          </p:nvPr>
        </p:nvSpPr>
        <p:spPr>
          <a:xfrm>
            <a:off x="0" y="-62639"/>
            <a:ext cx="14630400" cy="954107"/>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2050" name="Picture 2">
            <a:extLst>
              <a:ext uri="{FF2B5EF4-FFF2-40B4-BE49-F238E27FC236}">
                <a16:creationId xmlns:a16="http://schemas.microsoft.com/office/drawing/2014/main" id="{954DA1A7-34D6-96A0-0B37-5D036B85AF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1469" y="3145653"/>
            <a:ext cx="6448043" cy="43304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0C2E33-F24D-AE08-DBD6-48B51E3D9591}"/>
              </a:ext>
            </a:extLst>
          </p:cNvPr>
          <p:cNvSpPr txBox="1"/>
          <p:nvPr/>
        </p:nvSpPr>
        <p:spPr>
          <a:xfrm>
            <a:off x="462297" y="1236043"/>
            <a:ext cx="11401457" cy="1323439"/>
          </a:xfrm>
          <a:prstGeom prst="rect">
            <a:avLst/>
          </a:prstGeom>
          <a:noFill/>
        </p:spPr>
        <p:txBody>
          <a:bodyPr wrap="squar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a:t>The dataset included flight grades, training outcome data, aircraft assignment, attrition reasons, etc.</a:t>
            </a:r>
            <a:endParaRPr lang="hr-HR"/>
          </a:p>
          <a:p>
            <a:pPr marL="342900" indent="-342900">
              <a:buFont typeface="Arial" pitchFamily="34" charset="0"/>
              <a:buChar char="•"/>
            </a:pPr>
            <a:r>
              <a:rPr lang="en-US"/>
              <a:t>Feature extraction was performed based on this data.</a:t>
            </a:r>
            <a:endParaRPr lang="hr-HR"/>
          </a:p>
          <a:p>
            <a:pPr marL="342900" indent="-342900">
              <a:buFont typeface="Arial" pitchFamily="34" charset="0"/>
              <a:buChar char="•"/>
            </a:pPr>
            <a:r>
              <a:rPr lang="en-US"/>
              <a:t>The main challenge was the lack of standardization and the high sparsity of the dataset.</a:t>
            </a:r>
            <a:endParaRPr lang="hr-HR"/>
          </a:p>
        </p:txBody>
      </p:sp>
      <p:pic>
        <p:nvPicPr>
          <p:cNvPr id="2056" name="Picture 8">
            <a:extLst>
              <a:ext uri="{FF2B5EF4-FFF2-40B4-BE49-F238E27FC236}">
                <a16:creationId xmlns:a16="http://schemas.microsoft.com/office/drawing/2014/main" id="{7F9D70CC-42FC-5316-5C1B-EBD86F7E43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924141" y="3510666"/>
            <a:ext cx="4779806" cy="364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66358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FE24A-9544-6734-DABF-6933E23FD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64A0E-3FF6-37BD-8FBD-C90E99ECA7DE}"/>
              </a:ext>
            </a:extLst>
          </p:cNvPr>
          <p:cNvSpPr>
            <a:spLocks noGrp="1"/>
          </p:cNvSpPr>
          <p:nvPr>
            <p:ph type="title"/>
          </p:nvPr>
        </p:nvSpPr>
        <p:spPr>
          <a:xfrm>
            <a:off x="0" y="-62639"/>
            <a:ext cx="14630400" cy="954107"/>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2052" name="Picture 4">
            <a:extLst>
              <a:ext uri="{FF2B5EF4-FFF2-40B4-BE49-F238E27FC236}">
                <a16:creationId xmlns:a16="http://schemas.microsoft.com/office/drawing/2014/main" id="{4B022A71-CE52-1E3B-8F80-F5CCDFE0EE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42338" y="1740411"/>
            <a:ext cx="8266738" cy="219854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6C2AA57-D119-69B1-698A-1B4385C6A5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42338" y="4663892"/>
            <a:ext cx="8266738" cy="2862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95DDB4-DECC-F5AF-91A2-E23ACD4F0A2C}"/>
              </a:ext>
            </a:extLst>
          </p:cNvPr>
          <p:cNvSpPr txBox="1"/>
          <p:nvPr/>
        </p:nvSpPr>
        <p:spPr>
          <a:xfrm>
            <a:off x="621324" y="2573475"/>
            <a:ext cx="4308996" cy="2862322"/>
          </a:xfrm>
          <a:prstGeom prst="rect">
            <a:avLst/>
          </a:prstGeom>
          <a:noFill/>
        </p:spPr>
        <p:txBody>
          <a:bodyPr wrap="squar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a:t>Data </a:t>
            </a:r>
            <a:r>
              <a:rPr lang="hr-HR"/>
              <a:t>c</a:t>
            </a:r>
            <a:r>
              <a:rPr lang="en-US" err="1"/>
              <a:t>leansing </a:t>
            </a:r>
            <a:r>
              <a:rPr lang="hr-HR" err="1"/>
              <a:t>was performed</a:t>
            </a:r>
            <a:r>
              <a:rPr lang="en-US"/>
              <a:t> removing inconsistencies</a:t>
            </a:r>
            <a:r>
              <a:rPr lang="hr-HR"/>
              <a:t>, outliers and erroneous inputs</a:t>
            </a:r>
          </a:p>
          <a:p>
            <a:pPr marL="342900" indent="-342900">
              <a:buFont typeface="Arial" pitchFamily="34" charset="0"/>
              <a:buChar char="•"/>
            </a:pPr>
            <a:endParaRPr lang="hr-HR"/>
          </a:p>
          <a:p>
            <a:pPr marL="342900" indent="-342900">
              <a:buFont typeface="Arial" pitchFamily="34" charset="0"/>
              <a:buChar char="•"/>
            </a:pPr>
            <a:r>
              <a:rPr lang="en-US"/>
              <a:t>Due to 85% missing values in the dataset, </a:t>
            </a:r>
            <a:r>
              <a:rPr lang="hr-HR" b="1" err="1"/>
              <a:t>feature </a:t>
            </a:r>
            <a:r>
              <a:rPr lang="en-US" b="1"/>
              <a:t>aggregation </a:t>
            </a:r>
            <a:r>
              <a:rPr lang="en-US"/>
              <a:t>was necessary to reconstruct meaningful and complete features.</a:t>
            </a:r>
          </a:p>
        </p:txBody>
      </p:sp>
    </p:spTree>
    <p:extLst>
      <p:ext uri="{BB962C8B-B14F-4D97-AF65-F5344CB8AC3E}">
        <p14:creationId xmlns:p14="http://schemas.microsoft.com/office/powerpoint/2010/main" val="141607491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77B3AB-6841-B1AD-D011-F05992CBE6AF}"/>
              </a:ext>
            </a:extLst>
          </p:cNvPr>
          <p:cNvSpPr>
            <a:spLocks noGrp="1"/>
          </p:cNvSpPr>
          <p:nvPr>
            <p:ph type="sldNum" sz="quarter" idx="10"/>
          </p:nvPr>
        </p:nvSpPr>
        <p:spPr/>
        <p:txBody>
          <a:bodyPr/>
          <a:lstStyle/>
          <a:p>
            <a:fld id="{C92FC937-38D6-4B8F-AEB3-E5F6C110AD7F}" type="slidenum">
              <a:rPr lang="hr-HR" smtClean="0"/>
              <a:t>16</a:t>
            </a:fld>
            <a:endParaRPr lang="hr-HR"/>
          </a:p>
        </p:txBody>
      </p:sp>
      <p:sp>
        <p:nvSpPr>
          <p:cNvPr id="6" name="Title 1">
            <a:extLst>
              <a:ext uri="{FF2B5EF4-FFF2-40B4-BE49-F238E27FC236}">
                <a16:creationId xmlns:a16="http://schemas.microsoft.com/office/drawing/2014/main" id="{9CB0267A-92FF-F243-28A6-BC6910A188E3}"/>
              </a:ext>
            </a:extLst>
          </p:cNvPr>
          <p:cNvSpPr>
            <a:spLocks noGrp="1"/>
          </p:cNvSpPr>
          <p:nvPr>
            <p:ph type="title"/>
          </p:nvPr>
        </p:nvSpPr>
        <p:spPr>
          <a:xfrm>
            <a:off x="171450" y="361950"/>
            <a:ext cx="14285912" cy="528638"/>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sp>
        <p:nvSpPr>
          <p:cNvPr id="48" name="TextBox 47">
            <a:extLst>
              <a:ext uri="{FF2B5EF4-FFF2-40B4-BE49-F238E27FC236}">
                <a16:creationId xmlns:a16="http://schemas.microsoft.com/office/drawing/2014/main" id="{07D5EB8E-9FC9-88BB-69E2-4558BCFF741E}"/>
              </a:ext>
            </a:extLst>
          </p:cNvPr>
          <p:cNvSpPr txBox="1"/>
          <p:nvPr/>
        </p:nvSpPr>
        <p:spPr>
          <a:xfrm>
            <a:off x="675208" y="5501828"/>
            <a:ext cx="13610492" cy="2554545"/>
          </a:xfrm>
          <a:prstGeom prst="rect">
            <a:avLst/>
          </a:prstGeom>
          <a:noFill/>
        </p:spPr>
        <p:txBody>
          <a:bodyPr wrap="squar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b="1"/>
              <a:t>Binary supervised classification problem</a:t>
            </a:r>
            <a:r>
              <a:rPr lang="en-US"/>
              <a:t> </a:t>
            </a:r>
            <a:r>
              <a:rPr lang="hr-HR" err="1"/>
              <a:t>with </a:t>
            </a:r>
            <a:r>
              <a:rPr lang="en-US"/>
              <a:t>probability scores (0-1) </a:t>
            </a:r>
            <a:r>
              <a:rPr lang="hr-HR" err="1"/>
              <a:t>was used to assess</a:t>
            </a:r>
            <a:r>
              <a:rPr lang="en-US"/>
              <a:t> attrition risk and aircraft suitability (pipeline recommendation).</a:t>
            </a:r>
            <a:endParaRPr lang="hr-HR"/>
          </a:p>
          <a:p>
            <a:pPr marL="342900" indent="-342900">
              <a:buFont typeface="Arial" pitchFamily="34" charset="0"/>
              <a:buChar char="•"/>
            </a:pPr>
            <a:r>
              <a:rPr lang="en-US" b="1"/>
              <a:t>Class imbalance challenge</a:t>
            </a:r>
            <a:r>
              <a:rPr lang="en-US"/>
              <a:t> – attrition cases represent only 3% to 8% of the dataset.</a:t>
            </a:r>
            <a:endParaRPr lang="hr-HR"/>
          </a:p>
          <a:p>
            <a:pPr marL="800100" lvl="1" indent="-342900">
              <a:buFont typeface="Arial" pitchFamily="34" charset="0"/>
              <a:buChar char="•"/>
            </a:pPr>
            <a:r>
              <a:rPr lang="hr-HR" err="1"/>
              <a:t>Can be </a:t>
            </a:r>
            <a:r>
              <a:rPr lang="en-US"/>
              <a:t>addressed using </a:t>
            </a:r>
            <a:r>
              <a:rPr lang="en-US" b="1" err="1"/>
              <a:t>undersampling</a:t>
            </a:r>
            <a:r>
              <a:rPr lang="en-US"/>
              <a:t> (reducing dominant class) and </a:t>
            </a:r>
            <a:r>
              <a:rPr lang="en-US" b="1"/>
              <a:t>oversampling</a:t>
            </a:r>
            <a:r>
              <a:rPr lang="en-US"/>
              <a:t> (ADASYN).</a:t>
            </a:r>
          </a:p>
          <a:p>
            <a:pPr marL="800100" lvl="1" indent="-342900">
              <a:buFont typeface="Arial" pitchFamily="34" charset="0"/>
              <a:buChar char="•"/>
            </a:pPr>
            <a:endParaRPr lang="hr-HR"/>
          </a:p>
          <a:p>
            <a:pPr marL="342900" indent="-342900">
              <a:buFont typeface="Arial" pitchFamily="34" charset="0"/>
              <a:buChar char="•"/>
            </a:pPr>
            <a:r>
              <a:rPr lang="en-US" b="1"/>
              <a:t>Tested models </a:t>
            </a:r>
            <a:r>
              <a:rPr lang="en-US"/>
              <a:t>include logistic regression, support vector machines (SVM), K-nearest neighbors (k-NN), decision trees, random forests, gradient boosting, XGBoost, light gradient boosting machines, and multi-layer perceptrons (MLP)</a:t>
            </a:r>
            <a:endParaRPr lang="hr-HR"/>
          </a:p>
        </p:txBody>
      </p:sp>
      <p:pic>
        <p:nvPicPr>
          <p:cNvPr id="49" name="Picture 48">
            <a:extLst>
              <a:ext uri="{FF2B5EF4-FFF2-40B4-BE49-F238E27FC236}">
                <a16:creationId xmlns:a16="http://schemas.microsoft.com/office/drawing/2014/main" id="{099E944B-09AB-A782-90A6-BCBB54D2DEB9}"/>
              </a:ext>
            </a:extLst>
          </p:cNvPr>
          <p:cNvPicPr>
            <a:picLocks noChangeAspect="1"/>
          </p:cNvPicPr>
          <p:nvPr/>
        </p:nvPicPr>
        <p:blipFill>
          <a:blip r:embed="rId2"/>
          <a:stretch>
            <a:fillRect/>
          </a:stretch>
        </p:blipFill>
        <p:spPr>
          <a:xfrm>
            <a:off x="1948068" y="1616315"/>
            <a:ext cx="11064771" cy="3330369"/>
          </a:xfrm>
          <a:prstGeom prst="rect">
            <a:avLst/>
          </a:prstGeom>
        </p:spPr>
      </p:pic>
    </p:spTree>
    <p:extLst>
      <p:ext uri="{BB962C8B-B14F-4D97-AF65-F5344CB8AC3E}">
        <p14:creationId xmlns:p14="http://schemas.microsoft.com/office/powerpoint/2010/main" val="380511141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EEE4A-648E-A635-5B85-2BCBE8C542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375C17-F009-298B-EF61-F8CA4336D69D}"/>
              </a:ext>
            </a:extLst>
          </p:cNvPr>
          <p:cNvSpPr>
            <a:spLocks noGrp="1"/>
          </p:cNvSpPr>
          <p:nvPr>
            <p:ph type="sldNum" sz="quarter" idx="10"/>
          </p:nvPr>
        </p:nvSpPr>
        <p:spPr/>
        <p:txBody>
          <a:bodyPr/>
          <a:lstStyle/>
          <a:p>
            <a:fld id="{C92FC937-38D6-4B8F-AEB3-E5F6C110AD7F}" type="slidenum">
              <a:rPr lang="hr-HR" smtClean="0"/>
              <a:t>17</a:t>
            </a:fld>
            <a:endParaRPr lang="hr-HR"/>
          </a:p>
        </p:txBody>
      </p:sp>
      <p:sp>
        <p:nvSpPr>
          <p:cNvPr id="6" name="Title 1">
            <a:extLst>
              <a:ext uri="{FF2B5EF4-FFF2-40B4-BE49-F238E27FC236}">
                <a16:creationId xmlns:a16="http://schemas.microsoft.com/office/drawing/2014/main" id="{DB7BAF7E-80AB-F089-7781-DAEC355FEE45}"/>
              </a:ext>
            </a:extLst>
          </p:cNvPr>
          <p:cNvSpPr>
            <a:spLocks noGrp="1"/>
          </p:cNvSpPr>
          <p:nvPr>
            <p:ph type="title"/>
          </p:nvPr>
        </p:nvSpPr>
        <p:spPr>
          <a:xfrm>
            <a:off x="171450" y="361950"/>
            <a:ext cx="14285912" cy="528638"/>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sp>
        <p:nvSpPr>
          <p:cNvPr id="48" name="TextBox 47">
            <a:extLst>
              <a:ext uri="{FF2B5EF4-FFF2-40B4-BE49-F238E27FC236}">
                <a16:creationId xmlns:a16="http://schemas.microsoft.com/office/drawing/2014/main" id="{E37D248A-BBD7-EFE6-7571-6983960CD70D}"/>
              </a:ext>
            </a:extLst>
          </p:cNvPr>
          <p:cNvSpPr txBox="1"/>
          <p:nvPr/>
        </p:nvSpPr>
        <p:spPr>
          <a:xfrm>
            <a:off x="509160" y="1419670"/>
            <a:ext cx="13610492" cy="707886"/>
          </a:xfrm>
          <a:prstGeom prst="rect">
            <a:avLst/>
          </a:prstGeom>
          <a:noFill/>
        </p:spPr>
        <p:txBody>
          <a:bodyPr wrap="squar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marL="342900" indent="-342900">
              <a:buFont typeface="Arial" pitchFamily="34" charset="0"/>
              <a:buChar char="•"/>
            </a:pPr>
            <a:r>
              <a:rPr lang="en-US" b="1"/>
              <a:t>Cost</a:t>
            </a:r>
            <a:r>
              <a:rPr lang="en-US"/>
              <a:t> savings and additional costs were calculated for each model’s predictions based on the estimated cost of training a student aviator in different stages of training</a:t>
            </a:r>
            <a:endParaRPr lang="hr-HR"/>
          </a:p>
        </p:txBody>
      </p:sp>
      <p:pic>
        <p:nvPicPr>
          <p:cNvPr id="5122" name="Picture 2">
            <a:extLst>
              <a:ext uri="{FF2B5EF4-FFF2-40B4-BE49-F238E27FC236}">
                <a16:creationId xmlns:a16="http://schemas.microsoft.com/office/drawing/2014/main" id="{1845F431-7C90-186E-8376-1874782E4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9954" y="2501397"/>
            <a:ext cx="13610492" cy="492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044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7215D-532B-0EC0-D5C9-A4B1AA9E5F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53C4F1-7BDD-9002-B73F-292FB5BACB0E}"/>
              </a:ext>
            </a:extLst>
          </p:cNvPr>
          <p:cNvSpPr>
            <a:spLocks noGrp="1"/>
          </p:cNvSpPr>
          <p:nvPr>
            <p:ph type="sldNum" sz="quarter" idx="10"/>
          </p:nvPr>
        </p:nvSpPr>
        <p:spPr/>
        <p:txBody>
          <a:bodyPr/>
          <a:lstStyle/>
          <a:p>
            <a:fld id="{C92FC937-38D6-4B8F-AEB3-E5F6C110AD7F}" type="slidenum">
              <a:rPr lang="hr-HR" smtClean="0"/>
              <a:t>18</a:t>
            </a:fld>
            <a:endParaRPr lang="hr-HR"/>
          </a:p>
        </p:txBody>
      </p:sp>
      <p:sp>
        <p:nvSpPr>
          <p:cNvPr id="6" name="Title 1">
            <a:extLst>
              <a:ext uri="{FF2B5EF4-FFF2-40B4-BE49-F238E27FC236}">
                <a16:creationId xmlns:a16="http://schemas.microsoft.com/office/drawing/2014/main" id="{5CE7583B-2ECC-FAFA-E778-EB3A1DB31A24}"/>
              </a:ext>
            </a:extLst>
          </p:cNvPr>
          <p:cNvSpPr>
            <a:spLocks noGrp="1"/>
          </p:cNvSpPr>
          <p:nvPr>
            <p:ph type="title"/>
          </p:nvPr>
        </p:nvSpPr>
        <p:spPr>
          <a:xfrm>
            <a:off x="171450" y="361950"/>
            <a:ext cx="14285912" cy="528638"/>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6150" name="Picture 6">
            <a:extLst>
              <a:ext uri="{FF2B5EF4-FFF2-40B4-BE49-F238E27FC236}">
                <a16:creationId xmlns:a16="http://schemas.microsoft.com/office/drawing/2014/main" id="{3640D62E-01A6-3F23-CC85-598A1D60D76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92214" y="1513031"/>
            <a:ext cx="3661602" cy="367578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B11AFA0-B37B-390B-868C-FE7BC1181AE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17630" y="5406376"/>
            <a:ext cx="7372002" cy="2213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C5FA76-ABD1-483C-BA03-48592A502F7A}"/>
              </a:ext>
            </a:extLst>
          </p:cNvPr>
          <p:cNvPicPr>
            <a:picLocks noChangeAspect="1"/>
          </p:cNvPicPr>
          <p:nvPr/>
        </p:nvPicPr>
        <p:blipFill>
          <a:blip r:embed="rId4"/>
          <a:stretch>
            <a:fillRect/>
          </a:stretch>
        </p:blipFill>
        <p:spPr>
          <a:xfrm>
            <a:off x="508170" y="1540231"/>
            <a:ext cx="8907118" cy="3648584"/>
          </a:xfrm>
          <a:prstGeom prst="rect">
            <a:avLst/>
          </a:prstGeom>
        </p:spPr>
      </p:pic>
    </p:spTree>
    <p:extLst>
      <p:ext uri="{BB962C8B-B14F-4D97-AF65-F5344CB8AC3E}">
        <p14:creationId xmlns:p14="http://schemas.microsoft.com/office/powerpoint/2010/main" val="83850206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D53EF-8CFA-F07A-293F-C61CF5739D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3917947-159C-DABA-7E56-F6D91C040F82}"/>
              </a:ext>
            </a:extLst>
          </p:cNvPr>
          <p:cNvSpPr>
            <a:spLocks noGrp="1"/>
          </p:cNvSpPr>
          <p:nvPr>
            <p:ph type="sldNum" sz="quarter" idx="10"/>
          </p:nvPr>
        </p:nvSpPr>
        <p:spPr/>
        <p:txBody>
          <a:bodyPr/>
          <a:lstStyle/>
          <a:p>
            <a:fld id="{C92FC937-38D6-4B8F-AEB3-E5F6C110AD7F}" type="slidenum">
              <a:rPr lang="hr-HR" smtClean="0"/>
              <a:t>19</a:t>
            </a:fld>
            <a:endParaRPr lang="hr-HR"/>
          </a:p>
        </p:txBody>
      </p:sp>
      <p:sp>
        <p:nvSpPr>
          <p:cNvPr id="6" name="Title 1">
            <a:extLst>
              <a:ext uri="{FF2B5EF4-FFF2-40B4-BE49-F238E27FC236}">
                <a16:creationId xmlns:a16="http://schemas.microsoft.com/office/drawing/2014/main" id="{2D653869-6C6A-F945-784A-089825C2EBC7}"/>
              </a:ext>
            </a:extLst>
          </p:cNvPr>
          <p:cNvSpPr>
            <a:spLocks noGrp="1"/>
          </p:cNvSpPr>
          <p:nvPr>
            <p:ph type="title"/>
          </p:nvPr>
        </p:nvSpPr>
        <p:spPr>
          <a:xfrm>
            <a:off x="171450" y="361950"/>
            <a:ext cx="14285912" cy="528638"/>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3" name="Picture 2">
            <a:extLst>
              <a:ext uri="{FF2B5EF4-FFF2-40B4-BE49-F238E27FC236}">
                <a16:creationId xmlns:a16="http://schemas.microsoft.com/office/drawing/2014/main" id="{74D87CFD-3FF1-F849-70C4-EB0DE5C61816}"/>
              </a:ext>
            </a:extLst>
          </p:cNvPr>
          <p:cNvPicPr>
            <a:picLocks noChangeAspect="1"/>
          </p:cNvPicPr>
          <p:nvPr/>
        </p:nvPicPr>
        <p:blipFill>
          <a:blip r:embed="rId2"/>
          <a:stretch>
            <a:fillRect/>
          </a:stretch>
        </p:blipFill>
        <p:spPr>
          <a:xfrm>
            <a:off x="2101890" y="1617673"/>
            <a:ext cx="10397669" cy="2788264"/>
          </a:xfrm>
          <a:prstGeom prst="rect">
            <a:avLst/>
          </a:prstGeom>
        </p:spPr>
      </p:pic>
      <p:pic>
        <p:nvPicPr>
          <p:cNvPr id="7170" name="Picture 2">
            <a:extLst>
              <a:ext uri="{FF2B5EF4-FFF2-40B4-BE49-F238E27FC236}">
                <a16:creationId xmlns:a16="http://schemas.microsoft.com/office/drawing/2014/main" id="{9B37ECF8-A750-9E5B-BD9C-645A46F390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7206" y="4935358"/>
            <a:ext cx="8534400" cy="237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48993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B79D8-CA22-5ED4-A49D-81A0B1C906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E78A3-0682-E341-B87F-0754F37F8026}"/>
              </a:ext>
            </a:extLst>
          </p:cNvPr>
          <p:cNvSpPr>
            <a:spLocks noGrp="1"/>
          </p:cNvSpPr>
          <p:nvPr>
            <p:ph type="sldNum" sz="quarter" idx="10"/>
          </p:nvPr>
        </p:nvSpPr>
        <p:spPr/>
        <p:txBody>
          <a:bodyPr/>
          <a:lstStyle/>
          <a:p>
            <a:fld id="{C92FC937-38D6-4B8F-AEB3-E5F6C110AD7F}" type="slidenum">
              <a:rPr lang="hr-HR" smtClean="0"/>
              <a:t>2</a:t>
            </a:fld>
            <a:endParaRPr lang="hr-HR"/>
          </a:p>
        </p:txBody>
      </p:sp>
      <p:sp>
        <p:nvSpPr>
          <p:cNvPr id="6" name="Title 1">
            <a:extLst>
              <a:ext uri="{FF2B5EF4-FFF2-40B4-BE49-F238E27FC236}">
                <a16:creationId xmlns:a16="http://schemas.microsoft.com/office/drawing/2014/main" id="{0F23D6B5-29C0-68C3-888C-EE37EDE5CD6C}"/>
              </a:ext>
            </a:extLst>
          </p:cNvPr>
          <p:cNvSpPr txBox="1"/>
          <p:nvPr/>
        </p:nvSpPr>
        <p:spPr bwMode="auto">
          <a:xfrm>
            <a:off x="0" y="2774517"/>
            <a:ext cx="14630400" cy="4832092"/>
          </a:xfrm>
          <a:prstGeom prst="rect">
            <a:avLst/>
          </a:prstGeom>
          <a:noFill/>
          <a:ln w="9525">
            <a:noFill/>
            <a:miter lim="800000"/>
          </a:ln>
          <a:effectLst/>
        </p:spPr>
        <p:txBody>
          <a:bodyPr vert="horz" wrap="square" lIns="91440" tIns="45720" rIns="91440" bIns="45720" numCol="1" anchor="b" anchorCtr="0" compatLnSpc="1">
            <a:prstTxWarp prst="textNoShape">
              <a:avLst/>
            </a:prstTxWarp>
            <a:spAutoFit/>
          </a:bodyPr>
          <a:lstStyle>
            <a:defPPr>
              <a:defRPr lang="en-US"/>
            </a:defPPr>
            <a:lvl1pPr algn="ctr" rtl="0" eaLnBrk="0" fontAlgn="base" hangingPunct="0">
              <a:spcBef>
                <a:spcPct val="0"/>
              </a:spcBef>
              <a:spcAft>
                <a:spcPct val="0"/>
              </a:spcAft>
              <a:defRPr sz="2837" b="1" kern="1200">
                <a:solidFill>
                  <a:schemeClr val="tx1"/>
                </a:solidFill>
                <a:latin typeface="+mj-lt"/>
                <a:ea typeface="+mj-ea"/>
                <a:cs typeface="+mj-cs"/>
              </a:defRPr>
            </a:lvl1pPr>
            <a:lvl2pPr marL="457200" algn="l" rtl="0" eaLnBrk="0" fontAlgn="base" hangingPunct="0">
              <a:spcBef>
                <a:spcPct val="0"/>
              </a:spcBef>
              <a:spcAft>
                <a:spcPct val="0"/>
              </a:spcAft>
              <a:defRPr sz="4253" b="1" kern="1200">
                <a:solidFill>
                  <a:schemeClr val="tx2"/>
                </a:solidFill>
                <a:latin typeface="Tahoma" pitchFamily="34" charset="0"/>
                <a:ea typeface="+mn-ea"/>
                <a:cs typeface="+mn-cs"/>
              </a:defRPr>
            </a:lvl2pPr>
            <a:lvl3pPr marL="914400" algn="l" rtl="0" eaLnBrk="0" fontAlgn="base" hangingPunct="0">
              <a:spcBef>
                <a:spcPct val="0"/>
              </a:spcBef>
              <a:spcAft>
                <a:spcPct val="0"/>
              </a:spcAft>
              <a:defRPr sz="4253" b="1" kern="1200">
                <a:solidFill>
                  <a:schemeClr val="tx2"/>
                </a:solidFill>
                <a:latin typeface="Tahoma" pitchFamily="34" charset="0"/>
                <a:ea typeface="+mn-ea"/>
                <a:cs typeface="+mn-cs"/>
              </a:defRPr>
            </a:lvl3pPr>
            <a:lvl4pPr marL="1371600" algn="l" rtl="0" eaLnBrk="0" fontAlgn="base" hangingPunct="0">
              <a:spcBef>
                <a:spcPct val="0"/>
              </a:spcBef>
              <a:spcAft>
                <a:spcPct val="0"/>
              </a:spcAft>
              <a:defRPr sz="4253" b="1" kern="1200">
                <a:solidFill>
                  <a:schemeClr val="tx2"/>
                </a:solidFill>
                <a:latin typeface="Tahoma" pitchFamily="34" charset="0"/>
                <a:ea typeface="+mn-ea"/>
                <a:cs typeface="+mn-cs"/>
              </a:defRPr>
            </a:lvl4pPr>
            <a:lvl5pPr marL="1828800" algn="l" rtl="0" eaLnBrk="0" fontAlgn="base" hangingPunct="0">
              <a:spcBef>
                <a:spcPct val="0"/>
              </a:spcBef>
              <a:spcAft>
                <a:spcPct val="0"/>
              </a:spcAft>
              <a:defRPr sz="4253" b="1" kern="1200">
                <a:solidFill>
                  <a:schemeClr val="tx2"/>
                </a:solidFill>
                <a:latin typeface="Tahoma" pitchFamily="34" charset="0"/>
                <a:ea typeface="+mn-ea"/>
                <a:cs typeface="+mn-cs"/>
              </a:defRPr>
            </a:lvl5pPr>
            <a:lvl6pPr marL="607715"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6pPr>
            <a:lvl7pPr marL="1215429"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7pPr>
            <a:lvl8pPr marL="1823144"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8pPr>
            <a:lvl9pPr marL="2430858"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9pPr>
          </a:lstStyle>
          <a:p>
            <a:endParaRPr lang="hr-HR" sz="2800" kern="0">
              <a:effectLst>
                <a:outerShdw blurRad="38100" dist="38100" dir="2700000" algn="tl">
                  <a:srgbClr val="000000">
                    <a:alpha val="43137"/>
                  </a:srgbClr>
                </a:outerShdw>
              </a:effectLst>
            </a:endParaRPr>
          </a:p>
          <a:p>
            <a:r>
              <a:rPr lang="it-IT" sz="2800" b="0" err="1">
                <a:solidFill>
                  <a:srgbClr val="222222"/>
                </a:solidFill>
              </a:rPr>
              <a:t>Ke, L., Zhang, G., He, J., Li, Y., Li, Y., Liu, X., &amp; Fang, P. (2023)</a:t>
            </a:r>
            <a:r>
              <a:rPr lang="hr-HR" sz="2800" b="0">
                <a:solidFill>
                  <a:srgbClr val="222222"/>
                </a:solidFill>
              </a:rPr>
              <a:t>. </a:t>
            </a:r>
            <a:r>
              <a:rPr lang="en-US" sz="2800" i="0">
                <a:solidFill>
                  <a:srgbClr val="222222"/>
                </a:solidFill>
                <a:effectLst/>
                <a:latin typeface="+mj-lt"/>
              </a:rPr>
              <a:t>Pilot selection in the era of virtual reality: Algorithms for accurate and interpretable machine learning models. </a:t>
            </a:r>
            <a:r>
              <a:rPr lang="hr-HR" sz="2800" b="0" err="1">
                <a:solidFill>
                  <a:srgbClr val="222222"/>
                </a:solidFill>
              </a:rPr>
              <a:t>Aerospace, 10(5), 394</a:t>
            </a:r>
            <a:br>
              <a:rPr lang="hr-HR" sz="2800" b="0" i="0">
                <a:solidFill>
                  <a:srgbClr val="222222"/>
                </a:solidFill>
                <a:effectLst/>
                <a:latin typeface="+mj-lt"/>
              </a:rPr>
            </a:br>
            <a:r>
              <a:rPr lang="en-GB" sz="2800" b="0"/>
              <a:t>University of Zagreb</a:t>
            </a:r>
            <a:r>
              <a:rPr lang="hr-HR" sz="2800" b="0"/>
              <a:t>,</a:t>
            </a:r>
            <a:r>
              <a:rPr lang="en-GB" sz="2800" b="0"/>
              <a:t> Faculty of Electrical Engineering and</a:t>
            </a:r>
            <a:r>
              <a:rPr lang="hr-HR" sz="2800" b="0"/>
              <a:t> </a:t>
            </a:r>
            <a:r>
              <a:rPr lang="en-GB" sz="2800" b="0"/>
              <a:t>Computing, </a:t>
            </a:r>
            <a:r>
              <a:rPr lang="hr-HR" sz="2800" b="0"/>
              <a:t>Croatia</a:t>
            </a:r>
            <a:br>
              <a:rPr lang="hr-HR" sz="2800" b="0"/>
            </a:br>
            <a:endParaRPr lang="hr-HR" sz="2800" b="0"/>
          </a:p>
          <a:p>
            <a:r>
              <a:rPr lang="hr-HR" sz="2800"/>
              <a:t>Autor obrade članka:</a:t>
            </a:r>
          </a:p>
          <a:p>
            <a:pPr algn="ctr" rtl="0" fontAlgn="base"/>
            <a:r>
              <a:rPr lang="hr-HR" sz="2800" b="0">
                <a:solidFill>
                  <a:srgbClr val="000000"/>
                </a:solidFill>
                <a:latin typeface="Segoe UI" panose="020B0502040204020203" pitchFamily="34" charset="0"/>
              </a:rPr>
              <a:t>Franko Krajina</a:t>
            </a:r>
          </a:p>
          <a:p>
            <a:pPr algn="ctr" rtl="0" fontAlgn="base"/>
            <a:endParaRPr lang="hr-HR" sz="2800" b="0">
              <a:solidFill>
                <a:srgbClr val="000000"/>
              </a:solidFill>
              <a:latin typeface="Segoe UI" panose="020B0502040204020203" pitchFamily="34" charset="0"/>
            </a:endParaRPr>
          </a:p>
          <a:p>
            <a:pPr algn="ctr" rtl="0" fontAlgn="base"/>
            <a:endParaRPr lang="hr-HR" sz="2800" b="0">
              <a:solidFill>
                <a:srgbClr val="000000"/>
              </a:solidFill>
              <a:latin typeface="Segoe UI" panose="020B0502040204020203" pitchFamily="34" charset="0"/>
            </a:endParaRPr>
          </a:p>
          <a:p>
            <a:pPr algn="ctr" rtl="0" fontAlgn="base"/>
            <a:r>
              <a:rPr lang="hr-HR" sz="2800" b="0">
                <a:solidFill>
                  <a:srgbClr val="000000"/>
                </a:solidFill>
                <a:latin typeface="Segoe UI" panose="020B0502040204020203" pitchFamily="34" charset="0"/>
              </a:rPr>
              <a:t>siječanj 2025.</a:t>
            </a:r>
            <a:endParaRPr lang="en-GB" sz="2800" b="0">
              <a:solidFill>
                <a:srgbClr val="000000"/>
              </a:solidFill>
              <a:latin typeface="Segoe UI" panose="020B0502040204020203" pitchFamily="34" charset="0"/>
            </a:endParaRPr>
          </a:p>
        </p:txBody>
      </p:sp>
    </p:spTree>
    <p:extLst>
      <p:ext uri="{BB962C8B-B14F-4D97-AF65-F5344CB8AC3E}">
        <p14:creationId xmlns:p14="http://schemas.microsoft.com/office/powerpoint/2010/main" val="89109144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2F820-7364-AB6B-072B-AAE0F5EB48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76D25-1C0D-1DFB-4B3B-36C8843988CF}"/>
              </a:ext>
            </a:extLst>
          </p:cNvPr>
          <p:cNvSpPr>
            <a:spLocks noGrp="1"/>
          </p:cNvSpPr>
          <p:nvPr>
            <p:ph type="sldNum" sz="quarter" idx="10"/>
          </p:nvPr>
        </p:nvSpPr>
        <p:spPr/>
        <p:txBody>
          <a:bodyPr/>
          <a:lstStyle/>
          <a:p>
            <a:fld id="{C92FC937-38D6-4B8F-AEB3-E5F6C110AD7F}" type="slidenum">
              <a:rPr lang="hr-HR" smtClean="0"/>
              <a:t>20</a:t>
            </a:fld>
            <a:endParaRPr lang="hr-HR"/>
          </a:p>
        </p:txBody>
      </p:sp>
      <p:sp>
        <p:nvSpPr>
          <p:cNvPr id="6" name="Title 1">
            <a:extLst>
              <a:ext uri="{FF2B5EF4-FFF2-40B4-BE49-F238E27FC236}">
                <a16:creationId xmlns:a16="http://schemas.microsoft.com/office/drawing/2014/main" id="{0328BF6F-DAFD-3D21-CC4A-5925B4AD5763}"/>
              </a:ext>
            </a:extLst>
          </p:cNvPr>
          <p:cNvSpPr>
            <a:spLocks noGrp="1"/>
          </p:cNvSpPr>
          <p:nvPr>
            <p:ph type="title"/>
          </p:nvPr>
        </p:nvSpPr>
        <p:spPr>
          <a:xfrm>
            <a:off x="171450" y="361950"/>
            <a:ext cx="14285912" cy="528638"/>
          </a:xfrm>
        </p:spPr>
        <p:txBody>
          <a:bodyPr/>
          <a:lstStyle/>
          <a:p>
            <a:r>
              <a:rPr lang="en-US" sz="2800">
                <a:solidFill>
                  <a:srgbClr val="000000"/>
                </a:solidFill>
                <a:latin typeface="Segoe UI" panose="020B0502040204020203" pitchFamily="34" charset="0"/>
              </a:rPr>
              <a:t>Attrition Risk and Aircraft Suitability Prediction in U.S. Navy</a:t>
            </a:r>
            <a:br>
              <a:rPr lang="en-US" sz="2800">
                <a:solidFill>
                  <a:srgbClr val="000000"/>
                </a:solidFill>
                <a:latin typeface="Segoe UI" panose="020B0502040204020203" pitchFamily="34" charset="0"/>
              </a:rPr>
            </a:br>
            <a:r>
              <a:rPr lang="en-US" sz="2800">
                <a:solidFill>
                  <a:srgbClr val="000000"/>
                </a:solidFill>
                <a:latin typeface="Segoe UI" panose="020B0502040204020203" pitchFamily="34" charset="0"/>
              </a:rPr>
              <a:t>Pilot Training Using Machine Learning</a:t>
            </a:r>
            <a:endParaRPr lang="en-GB" sz="2400"/>
          </a:p>
        </p:txBody>
      </p:sp>
      <p:pic>
        <p:nvPicPr>
          <p:cNvPr id="8194" name="Picture 2">
            <a:extLst>
              <a:ext uri="{FF2B5EF4-FFF2-40B4-BE49-F238E27FC236}">
                <a16:creationId xmlns:a16="http://schemas.microsoft.com/office/drawing/2014/main" id="{73D77EB3-A3F8-F4F1-5E93-84D1579F95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68428" y="1216860"/>
            <a:ext cx="8597412" cy="629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5680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3FFB-4853-4A67-1364-78C4CDEB94E3}"/>
              </a:ext>
            </a:extLst>
          </p:cNvPr>
          <p:cNvSpPr>
            <a:spLocks noGrp="1"/>
          </p:cNvSpPr>
          <p:nvPr>
            <p:ph type="title"/>
          </p:nvPr>
        </p:nvSpPr>
        <p:spPr>
          <a:xfrm>
            <a:off x="0" y="169"/>
            <a:ext cx="14630400" cy="892552"/>
          </a:xfrm>
        </p:spPr>
        <p:txBody>
          <a:bodyPr/>
          <a:lstStyle/>
          <a:p>
            <a:r>
              <a:rPr kumimoji="0" lang="en-GB" sz="2600" b="1" i="0" u="none" strike="noStrike" kern="0" cap="none" spc="0" normalizeH="0" baseline="0" noProof="0">
                <a:ln>
                  <a:noFill/>
                </a:ln>
                <a:solidFill>
                  <a:srgbClr val="000000"/>
                </a:solidFill>
                <a:effectLst/>
                <a:uLnTx/>
                <a:uFillTx/>
                <a:latin typeface="Tahoma"/>
                <a:ea typeface="+mj-ea"/>
                <a:cs typeface="+mj-cs"/>
              </a:rPr>
              <a:t>Classification of cognitive load based on neurophysiological features from functional near-infrared spectroscopy and electrocardiography signals on n-back task</a:t>
            </a:r>
            <a:endParaRPr lang="en-GB"/>
          </a:p>
        </p:txBody>
      </p:sp>
      <p:sp>
        <p:nvSpPr>
          <p:cNvPr id="3" name="Content Placeholder 2">
            <a:extLst>
              <a:ext uri="{FF2B5EF4-FFF2-40B4-BE49-F238E27FC236}">
                <a16:creationId xmlns:a16="http://schemas.microsoft.com/office/drawing/2014/main" id="{BEB1746B-847C-21E8-EF22-B57F695B06E2}"/>
              </a:ext>
            </a:extLst>
          </p:cNvPr>
          <p:cNvSpPr>
            <a:spLocks noGrp="1"/>
          </p:cNvSpPr>
          <p:nvPr>
            <p:ph idx="1"/>
          </p:nvPr>
        </p:nvSpPr>
        <p:spPr>
          <a:xfrm>
            <a:off x="171297" y="1206499"/>
            <a:ext cx="14286388" cy="7027565"/>
          </a:xfrm>
        </p:spPr>
        <p:txBody>
          <a:bodyPr/>
          <a:lstStyle/>
          <a:p>
            <a:pPr marL="0" indent="0">
              <a:buNone/>
            </a:pPr>
            <a:r>
              <a:rPr lang="hr-HR" b="1" err="1"/>
              <a:t>Conclusion</a:t>
            </a:r>
            <a:endParaRPr lang="hr-HR" b="1"/>
          </a:p>
          <a:p>
            <a:pPr marL="0" indent="0">
              <a:buNone/>
            </a:pPr>
            <a:endParaRPr lang="hr-HR" b="1"/>
          </a:p>
          <a:p>
            <a:r>
              <a:rPr lang="en-US" sz="2000"/>
              <a:t>The results demonstrate that </a:t>
            </a:r>
            <a:r>
              <a:rPr lang="en-US" sz="2000" b="1"/>
              <a:t>a 26% reduction in attrition costs</a:t>
            </a:r>
            <a:r>
              <a:rPr lang="en-US" sz="2000"/>
              <a:t> for the U.S. Navy could be achieved by proactively identifying and removing high-risk students before they progress further in training. This would lead to estimated savings of </a:t>
            </a:r>
            <a:r>
              <a:rPr lang="en-US" sz="2000" b="1"/>
              <a:t>$29 million annually</a:t>
            </a:r>
            <a:r>
              <a:rPr lang="en-US" sz="2000"/>
              <a:t>.</a:t>
            </a:r>
          </a:p>
          <a:p>
            <a:r>
              <a:rPr lang="en-US" sz="2000"/>
              <a:t>Alternatively, a more balanced approach could be taken, where only students with </a:t>
            </a:r>
            <a:r>
              <a:rPr lang="en-US" sz="2000" b="1"/>
              <a:t>very high attrition risk</a:t>
            </a:r>
            <a:r>
              <a:rPr lang="en-US" sz="2000"/>
              <a:t> are removed, while those with </a:t>
            </a:r>
            <a:r>
              <a:rPr lang="en-US" sz="2000" b="1"/>
              <a:t>moderate risk</a:t>
            </a:r>
            <a:r>
              <a:rPr lang="en-US" sz="2000"/>
              <a:t> receive additional training resources and support to improve their chances of success. </a:t>
            </a:r>
            <a:endParaRPr lang="hr-HR" sz="2000"/>
          </a:p>
          <a:p>
            <a:r>
              <a:rPr lang="en-US" sz="2000" b="1"/>
              <a:t>Opportunities for </a:t>
            </a:r>
            <a:r>
              <a:rPr lang="hr-HR" sz="2000" b="1"/>
              <a:t>i</a:t>
            </a:r>
            <a:r>
              <a:rPr lang="en-US" sz="2000" b="1" err="1"/>
              <a:t>mprovement:</a:t>
            </a:r>
            <a:r>
              <a:rPr lang="en-US" sz="2000"/>
              <a:t> Enhancing accuracy through additional data integration (academic grades, pipeline preferences, slot availability), expanded training data (intermediate/advanced flight performance), hyperparameter optimization, feature selection, and exploring deep learning approaches.</a:t>
            </a:r>
            <a:endParaRPr lang="hr-HR" sz="2000"/>
          </a:p>
          <a:p>
            <a:endParaRPr lang="hr-HR" sz="2000"/>
          </a:p>
          <a:p>
            <a:r>
              <a:rPr lang="en-US" sz="2000"/>
              <a:t>While this study focuses on military pilot training, similar machine learning-based approaches could be applied in civilian aviation training, commercial flight schools, and other industries where high training costs and attrition rates impact operational efficiency.</a:t>
            </a:r>
          </a:p>
          <a:p>
            <a:pPr marL="0" indent="0">
              <a:buNone/>
            </a:pPr>
            <a:endParaRPr lang="hr-HR" b="1"/>
          </a:p>
          <a:p>
            <a:endParaRPr lang="hr-HR" sz="800"/>
          </a:p>
          <a:p>
            <a:pPr marL="0" indent="0">
              <a:buNone/>
            </a:pPr>
            <a:endParaRPr lang="hr-HR"/>
          </a:p>
          <a:p>
            <a:pPr marL="0" indent="0">
              <a:buNone/>
            </a:pPr>
            <a:endParaRPr lang="hr-HR" b="1"/>
          </a:p>
          <a:p>
            <a:pPr marL="0" indent="0">
              <a:buNone/>
            </a:pPr>
            <a:endParaRPr lang="hr-HR" b="1"/>
          </a:p>
          <a:p>
            <a:pPr marL="0" indent="0">
              <a:buNone/>
            </a:pPr>
            <a:endParaRPr lang="hr-HR" b="1"/>
          </a:p>
        </p:txBody>
      </p:sp>
      <p:sp>
        <p:nvSpPr>
          <p:cNvPr id="4" name="Slide Number Placeholder 3">
            <a:extLst>
              <a:ext uri="{FF2B5EF4-FFF2-40B4-BE49-F238E27FC236}">
                <a16:creationId xmlns:a16="http://schemas.microsoft.com/office/drawing/2014/main" id="{316F2BE1-F158-22EE-51F9-3120A34B9638}"/>
              </a:ext>
            </a:extLst>
          </p:cNvPr>
          <p:cNvSpPr>
            <a:spLocks noGrp="1"/>
          </p:cNvSpPr>
          <p:nvPr>
            <p:ph type="sldNum" sz="quarter" idx="10"/>
          </p:nvPr>
        </p:nvSpPr>
        <p:spPr/>
        <p:txBody>
          <a:bodyPr/>
          <a:lstStyle/>
          <a:p>
            <a:fld id="{C92FC937-38D6-4B8F-AEB3-E5F6C110AD7F}" type="slidenum">
              <a:rPr lang="hr-HR" smtClean="0"/>
              <a:t>21</a:t>
            </a:fld>
            <a:endParaRPr lang="hr-HR"/>
          </a:p>
        </p:txBody>
      </p:sp>
    </p:spTree>
    <p:extLst>
      <p:ext uri="{BB962C8B-B14F-4D97-AF65-F5344CB8AC3E}">
        <p14:creationId xmlns:p14="http://schemas.microsoft.com/office/powerpoint/2010/main" val="5804778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B79D8-CA22-5ED4-A49D-81A0B1C906A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9E78A3-0682-E341-B87F-0754F37F8026}"/>
              </a:ext>
            </a:extLst>
          </p:cNvPr>
          <p:cNvSpPr>
            <a:spLocks noGrp="1"/>
          </p:cNvSpPr>
          <p:nvPr>
            <p:ph type="sldNum" sz="quarter" idx="10"/>
          </p:nvPr>
        </p:nvSpPr>
        <p:spPr/>
        <p:txBody>
          <a:bodyPr/>
          <a:lstStyle/>
          <a:p>
            <a:fld id="{C92FC937-38D6-4B8F-AEB3-E5F6C110AD7F}" type="slidenum">
              <a:rPr lang="hr-HR" smtClean="0"/>
              <a:t>22</a:t>
            </a:fld>
            <a:endParaRPr lang="hr-HR"/>
          </a:p>
        </p:txBody>
      </p:sp>
      <p:sp>
        <p:nvSpPr>
          <p:cNvPr id="6" name="Title 1">
            <a:extLst>
              <a:ext uri="{FF2B5EF4-FFF2-40B4-BE49-F238E27FC236}">
                <a16:creationId xmlns:a16="http://schemas.microsoft.com/office/drawing/2014/main" id="{0F23D6B5-29C0-68C3-888C-EE37EDE5CD6C}"/>
              </a:ext>
            </a:extLst>
          </p:cNvPr>
          <p:cNvSpPr txBox="1"/>
          <p:nvPr/>
        </p:nvSpPr>
        <p:spPr bwMode="auto">
          <a:xfrm>
            <a:off x="0" y="2343630"/>
            <a:ext cx="14630400" cy="5262979"/>
          </a:xfrm>
          <a:prstGeom prst="rect">
            <a:avLst/>
          </a:prstGeom>
          <a:noFill/>
          <a:ln w="9525">
            <a:noFill/>
            <a:miter lim="800000"/>
          </a:ln>
          <a:effectLst/>
        </p:spPr>
        <p:txBody>
          <a:bodyPr vert="horz" wrap="square" lIns="91440" tIns="45720" rIns="91440" bIns="45720" numCol="1" anchor="b" anchorCtr="0" compatLnSpc="1">
            <a:prstTxWarp prst="textNoShape">
              <a:avLst/>
            </a:prstTxWarp>
            <a:spAutoFit/>
          </a:bodyPr>
          <a:lstStyle>
            <a:defPPr>
              <a:defRPr lang="en-US"/>
            </a:defPPr>
            <a:lvl1pPr algn="ctr" rtl="0" eaLnBrk="0" fontAlgn="base" hangingPunct="0">
              <a:spcBef>
                <a:spcPct val="0"/>
              </a:spcBef>
              <a:spcAft>
                <a:spcPct val="0"/>
              </a:spcAft>
              <a:defRPr sz="2837" b="1" kern="1200">
                <a:solidFill>
                  <a:schemeClr val="tx1"/>
                </a:solidFill>
                <a:latin typeface="+mj-lt"/>
                <a:ea typeface="+mj-ea"/>
                <a:cs typeface="+mj-cs"/>
              </a:defRPr>
            </a:lvl1pPr>
            <a:lvl2pPr marL="457200" algn="l" rtl="0" eaLnBrk="0" fontAlgn="base" hangingPunct="0">
              <a:spcBef>
                <a:spcPct val="0"/>
              </a:spcBef>
              <a:spcAft>
                <a:spcPct val="0"/>
              </a:spcAft>
              <a:defRPr sz="4253" b="1" kern="1200">
                <a:solidFill>
                  <a:schemeClr val="tx2"/>
                </a:solidFill>
                <a:latin typeface="Tahoma" pitchFamily="34" charset="0"/>
                <a:ea typeface="+mn-ea"/>
                <a:cs typeface="+mn-cs"/>
              </a:defRPr>
            </a:lvl2pPr>
            <a:lvl3pPr marL="914400" algn="l" rtl="0" eaLnBrk="0" fontAlgn="base" hangingPunct="0">
              <a:spcBef>
                <a:spcPct val="0"/>
              </a:spcBef>
              <a:spcAft>
                <a:spcPct val="0"/>
              </a:spcAft>
              <a:defRPr sz="4253" b="1" kern="1200">
                <a:solidFill>
                  <a:schemeClr val="tx2"/>
                </a:solidFill>
                <a:latin typeface="Tahoma" pitchFamily="34" charset="0"/>
                <a:ea typeface="+mn-ea"/>
                <a:cs typeface="+mn-cs"/>
              </a:defRPr>
            </a:lvl3pPr>
            <a:lvl4pPr marL="1371600" algn="l" rtl="0" eaLnBrk="0" fontAlgn="base" hangingPunct="0">
              <a:spcBef>
                <a:spcPct val="0"/>
              </a:spcBef>
              <a:spcAft>
                <a:spcPct val="0"/>
              </a:spcAft>
              <a:defRPr sz="4253" b="1" kern="1200">
                <a:solidFill>
                  <a:schemeClr val="tx2"/>
                </a:solidFill>
                <a:latin typeface="Tahoma" pitchFamily="34" charset="0"/>
                <a:ea typeface="+mn-ea"/>
                <a:cs typeface="+mn-cs"/>
              </a:defRPr>
            </a:lvl4pPr>
            <a:lvl5pPr marL="1828800" algn="l" rtl="0" eaLnBrk="0" fontAlgn="base" hangingPunct="0">
              <a:spcBef>
                <a:spcPct val="0"/>
              </a:spcBef>
              <a:spcAft>
                <a:spcPct val="0"/>
              </a:spcAft>
              <a:defRPr sz="4253" b="1" kern="1200">
                <a:solidFill>
                  <a:schemeClr val="tx2"/>
                </a:solidFill>
                <a:latin typeface="Tahoma" pitchFamily="34" charset="0"/>
                <a:ea typeface="+mn-ea"/>
                <a:cs typeface="+mn-cs"/>
              </a:defRPr>
            </a:lvl5pPr>
            <a:lvl6pPr marL="607715"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6pPr>
            <a:lvl7pPr marL="1215429"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7pPr>
            <a:lvl8pPr marL="1823144"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8pPr>
            <a:lvl9pPr marL="2430858" algn="l" defTabSz="914400" rtl="0" eaLnBrk="1" fontAlgn="base" latinLnBrk="0" hangingPunct="1">
              <a:spcBef>
                <a:spcPct val="0"/>
              </a:spcBef>
              <a:spcAft>
                <a:spcPct val="0"/>
              </a:spcAft>
              <a:defRPr sz="4786" b="1" kern="1200">
                <a:solidFill>
                  <a:schemeClr val="tx2"/>
                </a:solidFill>
                <a:latin typeface="Tahoma" pitchFamily="34" charset="0"/>
                <a:ea typeface="+mn-ea"/>
                <a:cs typeface="+mn-cs"/>
              </a:defRPr>
            </a:lvl9pPr>
          </a:lstStyle>
          <a:p>
            <a:endParaRPr lang="hr-HR" sz="2800" kern="0">
              <a:effectLst>
                <a:outerShdw blurRad="38100" dist="38100" dir="2700000" algn="tl">
                  <a:srgbClr val="000000">
                    <a:alpha val="43137"/>
                  </a:srgbClr>
                </a:outerShdw>
              </a:effectLst>
            </a:endParaRPr>
          </a:p>
          <a:p>
            <a:r>
              <a:rPr lang="hr-HR" sz="2800" b="0" i="0">
                <a:solidFill>
                  <a:srgbClr val="222222"/>
                </a:solidFill>
                <a:effectLst/>
                <a:latin typeface="+mj-lt"/>
              </a:rPr>
              <a:t>Guthridge</a:t>
            </a:r>
            <a:r>
              <a:rPr lang="en-GB" sz="2800" b="0" i="0">
                <a:solidFill>
                  <a:srgbClr val="222222"/>
                </a:solidFill>
                <a:effectLst/>
                <a:latin typeface="+mj-lt"/>
              </a:rPr>
              <a:t>, </a:t>
            </a:r>
            <a:r>
              <a:rPr lang="hr-HR" sz="2800" b="0">
                <a:solidFill>
                  <a:srgbClr val="222222"/>
                </a:solidFill>
              </a:rPr>
              <a:t>R</a:t>
            </a:r>
            <a:r>
              <a:rPr lang="en-GB" sz="2800" b="0" i="0">
                <a:solidFill>
                  <a:srgbClr val="222222"/>
                </a:solidFill>
                <a:effectLst/>
                <a:latin typeface="+mj-lt"/>
              </a:rPr>
              <a:t>., </a:t>
            </a:r>
            <a:r>
              <a:rPr lang="hr-HR" sz="2800" b="0" i="0">
                <a:solidFill>
                  <a:srgbClr val="222222"/>
                </a:solidFill>
                <a:effectLst/>
                <a:latin typeface="+mj-lt"/>
              </a:rPr>
              <a:t>Clinton-Lisel</a:t>
            </a:r>
            <a:r>
              <a:rPr lang="en-GB" sz="2800" b="0" i="0">
                <a:solidFill>
                  <a:srgbClr val="222222"/>
                </a:solidFill>
                <a:effectLst/>
                <a:latin typeface="+mj-lt"/>
              </a:rPr>
              <a:t>, </a:t>
            </a:r>
            <a:r>
              <a:rPr lang="hr-HR" sz="2800" b="0" i="0">
                <a:solidFill>
                  <a:srgbClr val="222222"/>
                </a:solidFill>
                <a:effectLst/>
                <a:latin typeface="+mj-lt"/>
              </a:rPr>
              <a:t>V</a:t>
            </a:r>
            <a:r>
              <a:rPr lang="en-GB" sz="2800" b="0" i="0">
                <a:solidFill>
                  <a:srgbClr val="222222"/>
                </a:solidFill>
                <a:effectLst/>
                <a:latin typeface="+mj-lt"/>
              </a:rPr>
              <a:t>. (202</a:t>
            </a:r>
            <a:r>
              <a:rPr lang="hr-HR" sz="2800" b="0" i="0">
                <a:solidFill>
                  <a:srgbClr val="222222"/>
                </a:solidFill>
                <a:effectLst/>
                <a:latin typeface="+mj-lt"/>
              </a:rPr>
              <a:t>3</a:t>
            </a:r>
            <a:r>
              <a:rPr lang="en-GB" sz="2800" b="0" i="0">
                <a:solidFill>
                  <a:srgbClr val="222222"/>
                </a:solidFill>
                <a:effectLst/>
                <a:latin typeface="+mj-lt"/>
              </a:rPr>
              <a:t>). </a:t>
            </a:r>
            <a:r>
              <a:rPr lang="hr-HR" sz="2800" i="0">
                <a:solidFill>
                  <a:srgbClr val="222222"/>
                </a:solidFill>
                <a:effectLst/>
                <a:latin typeface="+mj-lt"/>
              </a:rPr>
              <a:t>Evaluating the Efficacy</a:t>
            </a:r>
            <a:r>
              <a:rPr lang="en-GB" sz="2800" i="0">
                <a:solidFill>
                  <a:srgbClr val="222222"/>
                </a:solidFill>
                <a:effectLst/>
                <a:latin typeface="+mj-lt"/>
              </a:rPr>
              <a:t> </a:t>
            </a:r>
            <a:r>
              <a:rPr lang="hr-HR" sz="2800" i="0">
                <a:solidFill>
                  <a:srgbClr val="222222"/>
                </a:solidFill>
                <a:effectLst/>
                <a:latin typeface="+mj-lt"/>
              </a:rPr>
              <a:t>of Virtual Reality (VR) Training Devices for Pilot Training. </a:t>
            </a:r>
            <a:r>
              <a:rPr lang="hr-HR" sz="2800" b="0">
                <a:solidFill>
                  <a:srgbClr val="222222"/>
                </a:solidFill>
              </a:rPr>
              <a:t>Juornal</a:t>
            </a:r>
            <a:r>
              <a:rPr lang="en-GB" sz="2800" b="0" i="0">
                <a:solidFill>
                  <a:srgbClr val="222222"/>
                </a:solidFill>
                <a:effectLst/>
                <a:latin typeface="+mj-lt"/>
              </a:rPr>
              <a:t> </a:t>
            </a:r>
            <a:r>
              <a:rPr lang="hr-HR" sz="2800" b="0" i="0">
                <a:solidFill>
                  <a:srgbClr val="222222"/>
                </a:solidFill>
                <a:effectLst/>
                <a:latin typeface="+mj-lt"/>
              </a:rPr>
              <a:t>of Aviation Technology and Engineering 12:2 (2023) 1-14</a:t>
            </a:r>
            <a:r>
              <a:rPr lang="en-GB" sz="2800" b="0" i="0">
                <a:solidFill>
                  <a:srgbClr val="222222"/>
                </a:solidFill>
                <a:effectLst/>
                <a:latin typeface="+mj-lt"/>
              </a:rPr>
              <a:t>.</a:t>
            </a:r>
            <a:br>
              <a:rPr lang="hr-HR" sz="2800" b="0" i="0">
                <a:solidFill>
                  <a:srgbClr val="222222"/>
                </a:solidFill>
                <a:effectLst/>
                <a:latin typeface="+mj-lt"/>
              </a:rPr>
            </a:br>
            <a:br>
              <a:rPr lang="hr-HR" sz="2800" b="0" i="0">
                <a:solidFill>
                  <a:srgbClr val="222222"/>
                </a:solidFill>
                <a:effectLst/>
                <a:latin typeface="+mj-lt"/>
              </a:rPr>
            </a:br>
            <a:r>
              <a:rPr lang="hr-HR" sz="2800" b="1">
                <a:latin typeface="+mj-lt"/>
              </a:rPr>
              <a:t>Institucije autora članka: </a:t>
            </a:r>
            <a:r>
              <a:rPr lang="en-GB" sz="2800" b="0"/>
              <a:t>University of </a:t>
            </a:r>
            <a:r>
              <a:rPr lang="hr-HR" sz="2800" b="0"/>
              <a:t>North Dakota</a:t>
            </a:r>
            <a:br>
              <a:rPr lang="hr-HR" sz="2800" b="0"/>
            </a:br>
            <a:endParaRPr lang="hr-HR" sz="2800" b="0"/>
          </a:p>
          <a:p>
            <a:r>
              <a:rPr lang="hr-HR" sz="2800"/>
              <a:t>Autor obrade članka:</a:t>
            </a:r>
          </a:p>
          <a:p>
            <a:pPr algn="ctr" rtl="0" fontAlgn="base"/>
            <a:r>
              <a:rPr lang="hr-HR" sz="2800" b="0">
                <a:solidFill>
                  <a:srgbClr val="000000"/>
                </a:solidFill>
                <a:latin typeface="Segoe UI" panose="020B0502040204020203" pitchFamily="34" charset="0"/>
              </a:rPr>
              <a:t>Boris Boronjek</a:t>
            </a:r>
          </a:p>
          <a:p>
            <a:pPr algn="ctr" rtl="0" fontAlgn="base"/>
            <a:endParaRPr lang="hr-HR" sz="2800" b="0">
              <a:solidFill>
                <a:srgbClr val="000000"/>
              </a:solidFill>
              <a:latin typeface="Segoe UI" panose="020B0502040204020203" pitchFamily="34" charset="0"/>
            </a:endParaRPr>
          </a:p>
          <a:p>
            <a:pPr algn="ctr" rtl="0" fontAlgn="base"/>
            <a:endParaRPr lang="hr-HR" sz="2800" b="0">
              <a:solidFill>
                <a:srgbClr val="000000"/>
              </a:solidFill>
              <a:latin typeface="Segoe UI" panose="020B0502040204020203" pitchFamily="34" charset="0"/>
            </a:endParaRPr>
          </a:p>
          <a:p>
            <a:pPr algn="ctr" rtl="0" fontAlgn="base"/>
            <a:r>
              <a:rPr lang="hr-HR" sz="2800" b="0">
                <a:solidFill>
                  <a:srgbClr val="000000"/>
                </a:solidFill>
                <a:latin typeface="Segoe UI" panose="020B0502040204020203" pitchFamily="34" charset="0"/>
              </a:rPr>
              <a:t>siječanj 2025.</a:t>
            </a:r>
            <a:endParaRPr lang="en-GB" sz="2800" b="0">
              <a:solidFill>
                <a:srgbClr val="000000"/>
              </a:solidFill>
              <a:latin typeface="Segoe UI" panose="020B0502040204020203" pitchFamily="34" charset="0"/>
            </a:endParaRPr>
          </a:p>
        </p:txBody>
      </p:sp>
    </p:spTree>
    <p:extLst>
      <p:ext uri="{BB962C8B-B14F-4D97-AF65-F5344CB8AC3E}">
        <p14:creationId xmlns:p14="http://schemas.microsoft.com/office/powerpoint/2010/main" val="89109144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28E-DB79-8B34-426E-BCF0BB23D566}"/>
              </a:ext>
            </a:extLst>
          </p:cNvPr>
          <p:cNvSpPr>
            <a:spLocks noGrp="1"/>
          </p:cNvSpPr>
          <p:nvPr>
            <p:ph type="title"/>
          </p:nvPr>
        </p:nvSpPr>
        <p:spPr>
          <a:xfrm>
            <a:off x="0" y="436103"/>
            <a:ext cx="14630400"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hr-HR" sz="2600"/>
          </a:p>
        </p:txBody>
      </p:sp>
      <p:sp>
        <p:nvSpPr>
          <p:cNvPr id="4" name="Slide Number Placeholder 3">
            <a:extLst>
              <a:ext uri="{FF2B5EF4-FFF2-40B4-BE49-F238E27FC236}">
                <a16:creationId xmlns:a16="http://schemas.microsoft.com/office/drawing/2014/main" id="{C91E2334-36F2-D0D3-A32A-02430F1F1A5E}"/>
              </a:ext>
            </a:extLst>
          </p:cNvPr>
          <p:cNvSpPr>
            <a:spLocks noGrp="1"/>
          </p:cNvSpPr>
          <p:nvPr>
            <p:ph type="sldNum" sz="quarter" idx="10"/>
          </p:nvPr>
        </p:nvSpPr>
        <p:spPr/>
        <p:txBody>
          <a:bodyPr/>
          <a:lstStyle/>
          <a:p>
            <a:fld id="{C92FC937-38D6-4B8F-AEB3-E5F6C110AD7F}" type="slidenum">
              <a:rPr lang="hr-HR" smtClean="0"/>
              <a:t>23</a:t>
            </a:fld>
            <a:endParaRPr lang="hr-HR"/>
          </a:p>
        </p:txBody>
      </p:sp>
      <p:sp>
        <p:nvSpPr>
          <p:cNvPr id="8" name="Content Placeholder 7">
            <a:extLst>
              <a:ext uri="{FF2B5EF4-FFF2-40B4-BE49-F238E27FC236}">
                <a16:creationId xmlns:a16="http://schemas.microsoft.com/office/drawing/2014/main" id="{658AD160-0965-C78B-D1E5-DBA0F5343E5D}"/>
              </a:ext>
            </a:extLst>
          </p:cNvPr>
          <p:cNvSpPr>
            <a:spLocks noGrp="1"/>
          </p:cNvSpPr>
          <p:nvPr>
            <p:ph idx="1"/>
          </p:nvPr>
        </p:nvSpPr>
        <p:spPr>
          <a:xfrm>
            <a:off x="316536" y="1500332"/>
            <a:ext cx="13980855" cy="5637569"/>
          </a:xfrm>
        </p:spPr>
        <p:txBody>
          <a:bodyPr/>
          <a:lstStyle/>
          <a:p>
            <a:pPr marL="0" indent="0">
              <a:buNone/>
            </a:pPr>
            <a:r>
              <a:rPr lang="hr-HR" b="1"/>
              <a:t>Abstract</a:t>
            </a:r>
          </a:p>
          <a:p>
            <a:pPr>
              <a:spcBef>
                <a:spcPts val="1800"/>
              </a:spcBef>
            </a:pPr>
            <a:r>
              <a:rPr lang="en-US"/>
              <a:t>Virtual reality (VR) technology is a quickly advancing field that has many documented benefits, including highly detailed environments, accuracy to the real world, and low cost of entry in the flight simulation market.</a:t>
            </a:r>
            <a:endParaRPr lang="hr-HR"/>
          </a:p>
          <a:p>
            <a:pPr>
              <a:spcBef>
                <a:spcPts val="1800"/>
              </a:spcBef>
            </a:pPr>
            <a:r>
              <a:rPr lang="en-US"/>
              <a:t>At the time of this study, VR technology has not been well tested or widely accepted in the aviation industry.</a:t>
            </a:r>
            <a:endParaRPr lang="hr-HR"/>
          </a:p>
          <a:p>
            <a:pPr>
              <a:spcBef>
                <a:spcPts val="1800"/>
              </a:spcBef>
            </a:pPr>
            <a:r>
              <a:rPr lang="en-US"/>
              <a:t>Data collected from 120 beginning-level instrument pilots performing a visual traffic pattern at an airport.</a:t>
            </a:r>
            <a:endParaRPr lang="hr-HR"/>
          </a:p>
          <a:p>
            <a:pPr>
              <a:spcBef>
                <a:spcPts val="1800"/>
              </a:spcBef>
            </a:pPr>
            <a:r>
              <a:rPr lang="hr-HR"/>
              <a:t>One-way ANOVA </a:t>
            </a:r>
            <a:r>
              <a:rPr lang="en-US"/>
              <a:t>used to evaluate equivalence based on previous flight and VR experience.</a:t>
            </a:r>
            <a:endParaRPr lang="hr-HR"/>
          </a:p>
          <a:p>
            <a:pPr>
              <a:spcBef>
                <a:spcPts val="1800"/>
              </a:spcBef>
            </a:pPr>
            <a:r>
              <a:rPr lang="en-US"/>
              <a:t>Pre-test/post-test analysis: Comparison of training groups using a one-way ANOVA, followed by post-hoc Tukey HSD for multiple comparisons.</a:t>
            </a:r>
            <a:endParaRPr lang="hr-HR"/>
          </a:p>
          <a:p>
            <a:pPr>
              <a:spcBef>
                <a:spcPts val="1800"/>
              </a:spcBef>
            </a:pPr>
            <a:r>
              <a:rPr lang="hr-HR"/>
              <a:t>Key findings: </a:t>
            </a:r>
            <a:r>
              <a:rPr lang="en-US"/>
              <a:t>VR training participants performed similarly to those in PC-based simulators</a:t>
            </a:r>
            <a:r>
              <a:rPr lang="hr-HR"/>
              <a:t>, </a:t>
            </a:r>
            <a:r>
              <a:rPr lang="en-US"/>
              <a:t>Both training groups outperformed the control group with no training</a:t>
            </a:r>
            <a:r>
              <a:rPr lang="hr-HR"/>
              <a:t>, </a:t>
            </a:r>
            <a:r>
              <a:rPr lang="en-US"/>
              <a:t>Students training in VR simulators reported better post-test performance and felt VR could be a viable training technology</a:t>
            </a:r>
            <a:endParaRPr lang="hr-HR"/>
          </a:p>
          <a:p>
            <a:pPr>
              <a:spcBef>
                <a:spcPts val="1800"/>
              </a:spcBef>
            </a:pPr>
            <a:r>
              <a:rPr lang="en-US"/>
              <a:t>Implication: Results support VR as a low-cost, high-value alternative to traditional flight simulators for training organizations.</a:t>
            </a:r>
            <a:endParaRPr lang="hr-HR"/>
          </a:p>
        </p:txBody>
      </p:sp>
    </p:spTree>
    <p:extLst>
      <p:ext uri="{BB962C8B-B14F-4D97-AF65-F5344CB8AC3E}">
        <p14:creationId xmlns:p14="http://schemas.microsoft.com/office/powerpoint/2010/main" val="54393823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0" y="429803"/>
            <a:ext cx="14630400"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en-GB" sz="2400"/>
          </a:p>
        </p:txBody>
      </p:sp>
      <p:sp>
        <p:nvSpPr>
          <p:cNvPr id="3" name="Content Placeholder 2">
            <a:extLst>
              <a:ext uri="{FF2B5EF4-FFF2-40B4-BE49-F238E27FC236}">
                <a16:creationId xmlns:a16="http://schemas.microsoft.com/office/drawing/2014/main" id="{F91B78EA-643A-53B9-BD56-1053DC9039E6}"/>
              </a:ext>
            </a:extLst>
          </p:cNvPr>
          <p:cNvSpPr>
            <a:spLocks noGrp="1"/>
          </p:cNvSpPr>
          <p:nvPr>
            <p:ph idx="1"/>
          </p:nvPr>
        </p:nvSpPr>
        <p:spPr>
          <a:xfrm>
            <a:off x="172800" y="881999"/>
            <a:ext cx="14286388" cy="5499582"/>
          </a:xfrm>
        </p:spPr>
        <p:txBody>
          <a:bodyPr/>
          <a:lstStyle/>
          <a:p>
            <a:pPr marL="0" indent="0">
              <a:buNone/>
            </a:pPr>
            <a:r>
              <a:rPr b="1"/>
              <a:t>Main Information regarding Research Methods</a:t>
            </a:r>
          </a:p>
          <a:p>
            <a:pPr marL="0" indent="0">
              <a:buNone/>
            </a:pPr>
            <a:endParaRPr lang="hr-HR" sz="800"/>
          </a:p>
          <a:p>
            <a:pPr marL="0" indent="0">
              <a:buNone/>
            </a:pPr>
            <a:r>
              <a:rPr lang="hr-HR"/>
              <a:t>Mixed-Method approach: Combination of quantitative and qualitative data collection</a:t>
            </a:r>
          </a:p>
          <a:p>
            <a:pPr marL="0" indent="0">
              <a:buNone/>
            </a:pPr>
            <a:r>
              <a:rPr lang="hr-HR"/>
              <a:t>Participans: 120 beginning-level instrument pilots</a:t>
            </a:r>
          </a:p>
          <a:p>
            <a:pPr marL="0" indent="0">
              <a:buNone/>
            </a:pPr>
            <a:r>
              <a:rPr lang="hr-HR"/>
              <a:t>Tasks performed: </a:t>
            </a:r>
            <a:r>
              <a:rPr lang="en-US"/>
              <a:t>Visual traffic pattern at an airport</a:t>
            </a:r>
            <a:endParaRPr lang="hr-HR"/>
          </a:p>
          <a:p>
            <a:pPr marL="0" indent="0">
              <a:buNone/>
            </a:pPr>
            <a:endParaRPr lang="hr-HR"/>
          </a:p>
          <a:p>
            <a:pPr marL="0" indent="0">
              <a:buNone/>
            </a:pPr>
            <a:endParaRPr lang="hr-HR"/>
          </a:p>
          <a:p>
            <a:pPr marL="0" indent="0">
              <a:buNone/>
            </a:pPr>
            <a:endParaRPr lang="hr-HR"/>
          </a:p>
          <a:p>
            <a:pPr marL="0" indent="0">
              <a:buNone/>
            </a:pPr>
            <a:endParaRPr lang="hr-HR"/>
          </a:p>
          <a:p>
            <a:pPr marL="0" indent="0">
              <a:buNone/>
            </a:pPr>
            <a:endParaRPr lang="hr-HR"/>
          </a:p>
          <a:p>
            <a:pPr marL="0" indent="0">
              <a:buNone/>
            </a:pPr>
            <a:endParaRPr lang="hr-HR"/>
          </a:p>
          <a:p>
            <a:pPr marL="0" indent="0">
              <a:buNone/>
            </a:pPr>
            <a:r>
              <a:rPr lang="hr-HR"/>
              <a:t>Equivalence Testing: </a:t>
            </a:r>
            <a:r>
              <a:rPr lang="en-US"/>
              <a:t>A one-way ANOVA was performed to compare the effect of four demographic variables</a:t>
            </a:r>
            <a:r>
              <a:rPr lang="hr-HR"/>
              <a:t> -&gt; </a:t>
            </a:r>
            <a:r>
              <a:rPr lang="en-US"/>
              <a:t>airplane time, simulator time, VR experience, and VR familiarity</a:t>
            </a:r>
            <a:endParaRPr lang="hr-HR"/>
          </a:p>
          <a:p>
            <a:pPr marL="0" indent="0">
              <a:buNone/>
            </a:pPr>
            <a:r>
              <a:rPr lang="hr-HR"/>
              <a:t>Quantitative Study: </a:t>
            </a:r>
            <a:r>
              <a:rPr lang="en-US"/>
              <a:t>purpose of the quantitative study was to determine if VR flight simulators have a significant impact on a pilot’s performance versus PC-based flight simulators</a:t>
            </a:r>
            <a:endParaRPr lang="hr-HR"/>
          </a:p>
          <a:p>
            <a:pPr marL="0" indent="0">
              <a:buNone/>
            </a:pPr>
            <a:r>
              <a:rPr lang="hr-HR"/>
              <a:t>Pre-test/Post-test variables: </a:t>
            </a:r>
            <a:r>
              <a:rPr lang="en-US"/>
              <a:t>altitude, airspeed, and cross-track distance</a:t>
            </a:r>
            <a:endParaRPr lang="hr-HR"/>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24</a:t>
            </a:fld>
            <a:endParaRPr lang="hr-HR"/>
          </a:p>
        </p:txBody>
      </p:sp>
      <p:pic>
        <p:nvPicPr>
          <p:cNvPr id="11" name="Picture 10">
            <a:extLst>
              <a:ext uri="{FF2B5EF4-FFF2-40B4-BE49-F238E27FC236}">
                <a16:creationId xmlns:a16="http://schemas.microsoft.com/office/drawing/2014/main" id="{0D15F1A2-1A2E-DBD4-4DB6-E4E4D707FA18}"/>
              </a:ext>
            </a:extLst>
          </p:cNvPr>
          <p:cNvPicPr>
            <a:picLocks noChangeAspect="1"/>
          </p:cNvPicPr>
          <p:nvPr/>
        </p:nvPicPr>
        <p:blipFill>
          <a:blip r:embed="rId2"/>
          <a:stretch>
            <a:fillRect/>
          </a:stretch>
        </p:blipFill>
        <p:spPr>
          <a:xfrm>
            <a:off x="837282" y="2688409"/>
            <a:ext cx="12316858" cy="1966177"/>
          </a:xfrm>
          <a:prstGeom prst="rect">
            <a:avLst/>
          </a:prstGeom>
        </p:spPr>
      </p:pic>
    </p:spTree>
    <p:extLst>
      <p:ext uri="{BB962C8B-B14F-4D97-AF65-F5344CB8AC3E}">
        <p14:creationId xmlns:p14="http://schemas.microsoft.com/office/powerpoint/2010/main" val="95577748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8CDF48-A2A1-3856-1236-6B1576588967}"/>
              </a:ext>
            </a:extLst>
          </p:cNvPr>
          <p:cNvSpPr/>
          <p:nvPr/>
        </p:nvSpPr>
        <p:spPr>
          <a:xfrm>
            <a:off x="6679502" y="4303239"/>
            <a:ext cx="2720002" cy="670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kern="1200">
                <a:solidFill>
                  <a:srgbClr val="FFFFFF"/>
                </a:solidFill>
                <a:latin typeface="Tahoma"/>
                <a:ea typeface="+mn-ea"/>
                <a:cs typeface="+mn-cs"/>
              </a:defRPr>
            </a:lvl1pPr>
            <a:lvl2pPr marL="457200" algn="l" rtl="0" fontAlgn="base">
              <a:spcBef>
                <a:spcPct val="0"/>
              </a:spcBef>
              <a:spcAft>
                <a:spcPct val="0"/>
              </a:spcAft>
              <a:defRPr sz="2000" kern="1200">
                <a:solidFill>
                  <a:srgbClr val="FFFFFF"/>
                </a:solidFill>
                <a:latin typeface="Tahoma"/>
                <a:ea typeface="+mn-ea"/>
                <a:cs typeface="+mn-cs"/>
              </a:defRPr>
            </a:lvl2pPr>
            <a:lvl3pPr marL="914400" algn="l" rtl="0" fontAlgn="base">
              <a:spcBef>
                <a:spcPct val="0"/>
              </a:spcBef>
              <a:spcAft>
                <a:spcPct val="0"/>
              </a:spcAft>
              <a:defRPr sz="2000" kern="1200">
                <a:solidFill>
                  <a:srgbClr val="FFFFFF"/>
                </a:solidFill>
                <a:latin typeface="Tahoma"/>
                <a:ea typeface="+mn-ea"/>
                <a:cs typeface="+mn-cs"/>
              </a:defRPr>
            </a:lvl3pPr>
            <a:lvl4pPr marL="1371600" algn="l" rtl="0" fontAlgn="base">
              <a:spcBef>
                <a:spcPct val="0"/>
              </a:spcBef>
              <a:spcAft>
                <a:spcPct val="0"/>
              </a:spcAft>
              <a:defRPr sz="2000" kern="1200">
                <a:solidFill>
                  <a:srgbClr val="FFFFFF"/>
                </a:solidFill>
                <a:latin typeface="Tahoma"/>
                <a:ea typeface="+mn-ea"/>
                <a:cs typeface="+mn-cs"/>
              </a:defRPr>
            </a:lvl4pPr>
            <a:lvl5pPr marL="1828800" algn="l" rtl="0" fontAlgn="base">
              <a:spcBef>
                <a:spcPct val="0"/>
              </a:spcBef>
              <a:spcAft>
                <a:spcPct val="0"/>
              </a:spcAft>
              <a:defRPr sz="2000" kern="1200">
                <a:solidFill>
                  <a:srgbClr val="FFFFFF"/>
                </a:solidFill>
                <a:latin typeface="Tahoma"/>
                <a:ea typeface="+mn-ea"/>
                <a:cs typeface="+mn-cs"/>
              </a:defRPr>
            </a:lvl5pPr>
            <a:lvl6pPr marL="2286000" algn="l" defTabSz="914400" rtl="0" eaLnBrk="1" latinLnBrk="0" hangingPunct="1">
              <a:defRPr sz="2000" kern="1200">
                <a:solidFill>
                  <a:srgbClr val="FFFFFF"/>
                </a:solidFill>
                <a:latin typeface="Tahoma"/>
                <a:ea typeface="+mn-ea"/>
                <a:cs typeface="+mn-cs"/>
              </a:defRPr>
            </a:lvl6pPr>
            <a:lvl7pPr marL="2743200" algn="l" defTabSz="914400" rtl="0" eaLnBrk="1" latinLnBrk="0" hangingPunct="1">
              <a:defRPr sz="2000" kern="1200">
                <a:solidFill>
                  <a:srgbClr val="FFFFFF"/>
                </a:solidFill>
                <a:latin typeface="Tahoma"/>
                <a:ea typeface="+mn-ea"/>
                <a:cs typeface="+mn-cs"/>
              </a:defRPr>
            </a:lvl7pPr>
            <a:lvl8pPr marL="3200400" algn="l" defTabSz="914400" rtl="0" eaLnBrk="1" latinLnBrk="0" hangingPunct="1">
              <a:defRPr sz="2000" kern="1200">
                <a:solidFill>
                  <a:srgbClr val="FFFFFF"/>
                </a:solidFill>
                <a:latin typeface="Tahoma"/>
                <a:ea typeface="+mn-ea"/>
                <a:cs typeface="+mn-cs"/>
              </a:defRPr>
            </a:lvl8pPr>
            <a:lvl9pPr marL="3657600" algn="l" defTabSz="914400" rtl="0" eaLnBrk="1" latinLnBrk="0" hangingPunct="1">
              <a:defRPr sz="2000" kern="1200">
                <a:solidFill>
                  <a:srgbClr val="FFFFFF"/>
                </a:solidFill>
                <a:latin typeface="Tahoma"/>
                <a:ea typeface="+mn-ea"/>
                <a:cs typeface="+mn-cs"/>
              </a:defRPr>
            </a:lvl9pPr>
          </a:lstStyle>
          <a:p>
            <a:pPr algn="ctr"/>
            <a:endParaRPr lang="en-GB"/>
          </a:p>
        </p:txBody>
      </p:sp>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7" y="433862"/>
            <a:ext cx="14286388"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en-GB"/>
          </a:p>
        </p:txBody>
      </p:sp>
      <p:sp>
        <p:nvSpPr>
          <p:cNvPr id="3" name="Content Placeholder 2">
            <a:extLst>
              <a:ext uri="{FF2B5EF4-FFF2-40B4-BE49-F238E27FC236}">
                <a16:creationId xmlns:a16="http://schemas.microsoft.com/office/drawing/2014/main" id="{F91B78EA-643A-53B9-BD56-1053DC9039E6}"/>
              </a:ext>
            </a:extLst>
          </p:cNvPr>
          <p:cNvSpPr>
            <a:spLocks noGrp="1"/>
          </p:cNvSpPr>
          <p:nvPr>
            <p:ph idx="1"/>
          </p:nvPr>
        </p:nvSpPr>
        <p:spPr>
          <a:xfrm>
            <a:off x="171291" y="881640"/>
            <a:ext cx="6913021" cy="4021870"/>
          </a:xfrm>
        </p:spPr>
        <p:txBody>
          <a:bodyPr/>
          <a:lstStyle/>
          <a:p>
            <a:pPr marL="0" indent="0">
              <a:buNone/>
            </a:pPr>
            <a:r>
              <a:rPr b="1"/>
              <a:t>Main Information regarding Research Methods</a:t>
            </a: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a:p>
            <a:pPr marL="0" indent="0">
              <a:buNone/>
            </a:pPr>
            <a:endParaRPr lang="en-GB" b="1"/>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25</a:t>
            </a:fld>
            <a:endParaRPr lang="hr-HR"/>
          </a:p>
        </p:txBody>
      </p:sp>
      <p:sp>
        <p:nvSpPr>
          <p:cNvPr id="14" name="Rectangle 13">
            <a:extLst>
              <a:ext uri="{FF2B5EF4-FFF2-40B4-BE49-F238E27FC236}">
                <a16:creationId xmlns:a16="http://schemas.microsoft.com/office/drawing/2014/main" id="{72C12BA0-4358-C5D1-1BA7-5ED1E60B51C8}"/>
              </a:ext>
            </a:extLst>
          </p:cNvPr>
          <p:cNvSpPr/>
          <p:nvPr/>
        </p:nvSpPr>
        <p:spPr>
          <a:xfrm>
            <a:off x="9176273" y="5434597"/>
            <a:ext cx="1755458" cy="217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kern="1200">
                <a:solidFill>
                  <a:srgbClr val="FFFFFF"/>
                </a:solidFill>
                <a:latin typeface="Tahoma"/>
                <a:ea typeface="+mn-ea"/>
                <a:cs typeface="+mn-cs"/>
              </a:defRPr>
            </a:lvl1pPr>
            <a:lvl2pPr marL="457200" algn="l" rtl="0" fontAlgn="base">
              <a:spcBef>
                <a:spcPct val="0"/>
              </a:spcBef>
              <a:spcAft>
                <a:spcPct val="0"/>
              </a:spcAft>
              <a:defRPr sz="2000" kern="1200">
                <a:solidFill>
                  <a:srgbClr val="FFFFFF"/>
                </a:solidFill>
                <a:latin typeface="Tahoma"/>
                <a:ea typeface="+mn-ea"/>
                <a:cs typeface="+mn-cs"/>
              </a:defRPr>
            </a:lvl2pPr>
            <a:lvl3pPr marL="914400" algn="l" rtl="0" fontAlgn="base">
              <a:spcBef>
                <a:spcPct val="0"/>
              </a:spcBef>
              <a:spcAft>
                <a:spcPct val="0"/>
              </a:spcAft>
              <a:defRPr sz="2000" kern="1200">
                <a:solidFill>
                  <a:srgbClr val="FFFFFF"/>
                </a:solidFill>
                <a:latin typeface="Tahoma"/>
                <a:ea typeface="+mn-ea"/>
                <a:cs typeface="+mn-cs"/>
              </a:defRPr>
            </a:lvl3pPr>
            <a:lvl4pPr marL="1371600" algn="l" rtl="0" fontAlgn="base">
              <a:spcBef>
                <a:spcPct val="0"/>
              </a:spcBef>
              <a:spcAft>
                <a:spcPct val="0"/>
              </a:spcAft>
              <a:defRPr sz="2000" kern="1200">
                <a:solidFill>
                  <a:srgbClr val="FFFFFF"/>
                </a:solidFill>
                <a:latin typeface="Tahoma"/>
                <a:ea typeface="+mn-ea"/>
                <a:cs typeface="+mn-cs"/>
              </a:defRPr>
            </a:lvl4pPr>
            <a:lvl5pPr marL="1828800" algn="l" rtl="0" fontAlgn="base">
              <a:spcBef>
                <a:spcPct val="0"/>
              </a:spcBef>
              <a:spcAft>
                <a:spcPct val="0"/>
              </a:spcAft>
              <a:defRPr sz="2000" kern="1200">
                <a:solidFill>
                  <a:srgbClr val="FFFFFF"/>
                </a:solidFill>
                <a:latin typeface="Tahoma"/>
                <a:ea typeface="+mn-ea"/>
                <a:cs typeface="+mn-cs"/>
              </a:defRPr>
            </a:lvl5pPr>
            <a:lvl6pPr marL="2286000" algn="l" defTabSz="914400" rtl="0" eaLnBrk="1" latinLnBrk="0" hangingPunct="1">
              <a:defRPr sz="2000" kern="1200">
                <a:solidFill>
                  <a:srgbClr val="FFFFFF"/>
                </a:solidFill>
                <a:latin typeface="Tahoma"/>
                <a:ea typeface="+mn-ea"/>
                <a:cs typeface="+mn-cs"/>
              </a:defRPr>
            </a:lvl6pPr>
            <a:lvl7pPr marL="2743200" algn="l" defTabSz="914400" rtl="0" eaLnBrk="1" latinLnBrk="0" hangingPunct="1">
              <a:defRPr sz="2000" kern="1200">
                <a:solidFill>
                  <a:srgbClr val="FFFFFF"/>
                </a:solidFill>
                <a:latin typeface="Tahoma"/>
                <a:ea typeface="+mn-ea"/>
                <a:cs typeface="+mn-cs"/>
              </a:defRPr>
            </a:lvl7pPr>
            <a:lvl8pPr marL="3200400" algn="l" defTabSz="914400" rtl="0" eaLnBrk="1" latinLnBrk="0" hangingPunct="1">
              <a:defRPr sz="2000" kern="1200">
                <a:solidFill>
                  <a:srgbClr val="FFFFFF"/>
                </a:solidFill>
                <a:latin typeface="Tahoma"/>
                <a:ea typeface="+mn-ea"/>
                <a:cs typeface="+mn-cs"/>
              </a:defRPr>
            </a:lvl8pPr>
            <a:lvl9pPr marL="3657600" algn="l" defTabSz="914400" rtl="0" eaLnBrk="1" latinLnBrk="0" hangingPunct="1">
              <a:defRPr sz="2000" kern="1200">
                <a:solidFill>
                  <a:srgbClr val="FFFFFF"/>
                </a:solidFill>
                <a:latin typeface="Tahoma"/>
                <a:ea typeface="+mn-ea"/>
                <a:cs typeface="+mn-cs"/>
              </a:defRPr>
            </a:lvl9pPr>
          </a:lstStyle>
          <a:p>
            <a:pPr algn="ctr"/>
            <a:endParaRPr lang="en-GB"/>
          </a:p>
        </p:txBody>
      </p:sp>
      <p:pic>
        <p:nvPicPr>
          <p:cNvPr id="11" name="Picture 10">
            <a:extLst>
              <a:ext uri="{FF2B5EF4-FFF2-40B4-BE49-F238E27FC236}">
                <a16:creationId xmlns:a16="http://schemas.microsoft.com/office/drawing/2014/main" id="{58A658E0-BFEE-E62C-C879-5ABCC5B86AE8}"/>
              </a:ext>
            </a:extLst>
          </p:cNvPr>
          <p:cNvPicPr>
            <a:picLocks noChangeAspect="1"/>
          </p:cNvPicPr>
          <p:nvPr/>
        </p:nvPicPr>
        <p:blipFill>
          <a:blip r:embed="rId2"/>
          <a:stretch>
            <a:fillRect/>
          </a:stretch>
        </p:blipFill>
        <p:spPr>
          <a:xfrm>
            <a:off x="2019644" y="4104277"/>
            <a:ext cx="4659858" cy="3487179"/>
          </a:xfrm>
          <a:prstGeom prst="rect">
            <a:avLst/>
          </a:prstGeom>
        </p:spPr>
      </p:pic>
      <p:pic>
        <p:nvPicPr>
          <p:cNvPr id="19" name="Picture 18">
            <a:extLst>
              <a:ext uri="{FF2B5EF4-FFF2-40B4-BE49-F238E27FC236}">
                <a16:creationId xmlns:a16="http://schemas.microsoft.com/office/drawing/2014/main" id="{50545926-96B3-4C1D-B19F-FEC17F4772AC}"/>
              </a:ext>
            </a:extLst>
          </p:cNvPr>
          <p:cNvPicPr>
            <a:picLocks noChangeAspect="1"/>
          </p:cNvPicPr>
          <p:nvPr/>
        </p:nvPicPr>
        <p:blipFill>
          <a:blip r:embed="rId3"/>
          <a:stretch>
            <a:fillRect/>
          </a:stretch>
        </p:blipFill>
        <p:spPr>
          <a:xfrm>
            <a:off x="8219118" y="1918956"/>
            <a:ext cx="4391638" cy="5439534"/>
          </a:xfrm>
          <a:prstGeom prst="rect">
            <a:avLst/>
          </a:prstGeom>
        </p:spPr>
      </p:pic>
      <p:pic>
        <p:nvPicPr>
          <p:cNvPr id="23" name="Picture 22">
            <a:extLst>
              <a:ext uri="{FF2B5EF4-FFF2-40B4-BE49-F238E27FC236}">
                <a16:creationId xmlns:a16="http://schemas.microsoft.com/office/drawing/2014/main" id="{56ADDABF-8A31-61B9-FCC9-85E19A4F1205}"/>
              </a:ext>
            </a:extLst>
          </p:cNvPr>
          <p:cNvPicPr>
            <a:picLocks noChangeAspect="1"/>
          </p:cNvPicPr>
          <p:nvPr/>
        </p:nvPicPr>
        <p:blipFill>
          <a:blip r:embed="rId4"/>
          <a:stretch>
            <a:fillRect/>
          </a:stretch>
        </p:blipFill>
        <p:spPr>
          <a:xfrm>
            <a:off x="2048964" y="1786253"/>
            <a:ext cx="4601217" cy="1857634"/>
          </a:xfrm>
          <a:prstGeom prst="rect">
            <a:avLst/>
          </a:prstGeom>
        </p:spPr>
      </p:pic>
    </p:spTree>
    <p:extLst>
      <p:ext uri="{BB962C8B-B14F-4D97-AF65-F5344CB8AC3E}">
        <p14:creationId xmlns:p14="http://schemas.microsoft.com/office/powerpoint/2010/main" val="116386559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4B981-3D87-2C23-BE05-ACEEDA84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BD23F-21AA-FA00-6795-8403C5C0A0A6}"/>
              </a:ext>
            </a:extLst>
          </p:cNvPr>
          <p:cNvSpPr>
            <a:spLocks noGrp="1"/>
          </p:cNvSpPr>
          <p:nvPr>
            <p:ph type="title"/>
          </p:nvPr>
        </p:nvSpPr>
        <p:spPr>
          <a:xfrm>
            <a:off x="0" y="429803"/>
            <a:ext cx="14630400"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en-GB" sz="2400"/>
          </a:p>
        </p:txBody>
      </p:sp>
      <p:sp>
        <p:nvSpPr>
          <p:cNvPr id="3" name="Content Placeholder 2">
            <a:extLst>
              <a:ext uri="{FF2B5EF4-FFF2-40B4-BE49-F238E27FC236}">
                <a16:creationId xmlns:a16="http://schemas.microsoft.com/office/drawing/2014/main" id="{5BA1ABD6-80B1-CB9A-8533-C093024D050F}"/>
              </a:ext>
            </a:extLst>
          </p:cNvPr>
          <p:cNvSpPr>
            <a:spLocks noGrp="1"/>
          </p:cNvSpPr>
          <p:nvPr>
            <p:ph idx="1"/>
          </p:nvPr>
        </p:nvSpPr>
        <p:spPr>
          <a:xfrm>
            <a:off x="172800" y="881999"/>
            <a:ext cx="14286388" cy="394595"/>
          </a:xfrm>
        </p:spPr>
        <p:txBody>
          <a:bodyPr/>
          <a:lstStyle/>
          <a:p>
            <a:pPr marL="0" indent="0">
              <a:buNone/>
            </a:pPr>
            <a:r>
              <a:rPr b="1"/>
              <a:t>Main Information regarding Research Methods</a:t>
            </a:r>
            <a:endParaRPr lang="hr-HR"/>
          </a:p>
        </p:txBody>
      </p:sp>
      <p:sp>
        <p:nvSpPr>
          <p:cNvPr id="4" name="Slide Number Placeholder 3">
            <a:extLst>
              <a:ext uri="{FF2B5EF4-FFF2-40B4-BE49-F238E27FC236}">
                <a16:creationId xmlns:a16="http://schemas.microsoft.com/office/drawing/2014/main" id="{D730C751-A68C-2C45-F4FD-794058668FAB}"/>
              </a:ext>
            </a:extLst>
          </p:cNvPr>
          <p:cNvSpPr>
            <a:spLocks noGrp="1"/>
          </p:cNvSpPr>
          <p:nvPr>
            <p:ph type="sldNum" sz="quarter" idx="10"/>
          </p:nvPr>
        </p:nvSpPr>
        <p:spPr/>
        <p:txBody>
          <a:bodyPr/>
          <a:lstStyle/>
          <a:p>
            <a:fld id="{C92FC937-38D6-4B8F-AEB3-E5F6C110AD7F}" type="slidenum">
              <a:rPr lang="hr-HR" smtClean="0"/>
              <a:t>26</a:t>
            </a:fld>
            <a:endParaRPr lang="hr-HR"/>
          </a:p>
        </p:txBody>
      </p:sp>
      <p:sp>
        <p:nvSpPr>
          <p:cNvPr id="6" name="TextBox 5">
            <a:extLst>
              <a:ext uri="{FF2B5EF4-FFF2-40B4-BE49-F238E27FC236}">
                <a16:creationId xmlns:a16="http://schemas.microsoft.com/office/drawing/2014/main" id="{3844B62E-76EC-2F74-BB96-057DAD914A59}"/>
              </a:ext>
            </a:extLst>
          </p:cNvPr>
          <p:cNvSpPr txBox="1"/>
          <p:nvPr/>
        </p:nvSpPr>
        <p:spPr>
          <a:xfrm>
            <a:off x="349786" y="1612219"/>
            <a:ext cx="6073048" cy="400110"/>
          </a:xfrm>
          <a:prstGeom prst="rect">
            <a:avLst/>
          </a:prstGeom>
          <a:noFill/>
        </p:spPr>
        <p:txBody>
          <a:bodyPr wrap="square">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r>
              <a:rPr lang="hr-HR"/>
              <a:t>Accuracy Measures:</a:t>
            </a:r>
          </a:p>
        </p:txBody>
      </p:sp>
      <p:pic>
        <p:nvPicPr>
          <p:cNvPr id="9" name="Picture 8">
            <a:extLst>
              <a:ext uri="{FF2B5EF4-FFF2-40B4-BE49-F238E27FC236}">
                <a16:creationId xmlns:a16="http://schemas.microsoft.com/office/drawing/2014/main" id="{368DB2F4-B756-587E-8F22-F551C3F0B877}"/>
              </a:ext>
            </a:extLst>
          </p:cNvPr>
          <p:cNvPicPr>
            <a:picLocks noChangeAspect="1"/>
          </p:cNvPicPr>
          <p:nvPr/>
        </p:nvPicPr>
        <p:blipFill>
          <a:blip r:embed="rId2"/>
          <a:stretch>
            <a:fillRect/>
          </a:stretch>
        </p:blipFill>
        <p:spPr>
          <a:xfrm>
            <a:off x="779059" y="2457317"/>
            <a:ext cx="4677428" cy="4372585"/>
          </a:xfrm>
          <a:prstGeom prst="rect">
            <a:avLst/>
          </a:prstGeom>
        </p:spPr>
      </p:pic>
      <p:sp>
        <p:nvSpPr>
          <p:cNvPr id="13" name="TextBox 12">
            <a:extLst>
              <a:ext uri="{FF2B5EF4-FFF2-40B4-BE49-F238E27FC236}">
                <a16:creationId xmlns:a16="http://schemas.microsoft.com/office/drawing/2014/main" id="{79A38773-815B-F3A5-CA70-43A47FDCD9FC}"/>
              </a:ext>
            </a:extLst>
          </p:cNvPr>
          <p:cNvSpPr txBox="1"/>
          <p:nvPr/>
        </p:nvSpPr>
        <p:spPr>
          <a:xfrm>
            <a:off x="6422834" y="1985990"/>
            <a:ext cx="6073048" cy="4401205"/>
          </a:xfrm>
          <a:prstGeom prst="rect">
            <a:avLst/>
          </a:prstGeom>
          <a:noFill/>
        </p:spPr>
        <p:txBody>
          <a:bodyPr wrap="square">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r>
              <a:rPr lang="hr-HR"/>
              <a:t>Survey:</a:t>
            </a:r>
          </a:p>
          <a:p>
            <a:r>
              <a:rPr lang="en-US"/>
              <a:t>The purpose of the survey instruments in this study is to understand the perceptions of VR technology and its acceptance and adoption by pilots into the flight training environment.</a:t>
            </a:r>
            <a:endParaRPr lang="hr-HR"/>
          </a:p>
          <a:p>
            <a:r>
              <a:rPr lang="en-US"/>
              <a:t>The pre-test survey asked for self-reported demographics of the participants’ training history prior to the study.</a:t>
            </a:r>
            <a:endParaRPr lang="hr-HR"/>
          </a:p>
          <a:p>
            <a:r>
              <a:rPr lang="en-US"/>
              <a:t>The post-test questionnaire was conducted immediately after the post-test flight and asked questions regarding the participants’ simulator training experience (PC-based or VR) and evaluated their perceptions on the acceptance and adoption of VR technology for pilot training.</a:t>
            </a:r>
            <a:endParaRPr lang="hr-HR"/>
          </a:p>
        </p:txBody>
      </p:sp>
    </p:spTree>
    <p:extLst>
      <p:ext uri="{BB962C8B-B14F-4D97-AF65-F5344CB8AC3E}">
        <p14:creationId xmlns:p14="http://schemas.microsoft.com/office/powerpoint/2010/main" val="189013862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2" y="424699"/>
            <a:ext cx="14286388"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27</a:t>
            </a:fld>
            <a:endParaRPr lang="hr-HR"/>
          </a:p>
        </p:txBody>
      </p:sp>
      <p:sp>
        <p:nvSpPr>
          <p:cNvPr id="19" name="Content Placeholder 2">
            <a:extLst>
              <a:ext uri="{FF2B5EF4-FFF2-40B4-BE49-F238E27FC236}">
                <a16:creationId xmlns:a16="http://schemas.microsoft.com/office/drawing/2014/main" id="{6AD82861-1B8C-ECBE-4A9D-262C3AC46F3F}"/>
              </a:ext>
            </a:extLst>
          </p:cNvPr>
          <p:cNvSpPr>
            <a:spLocks noGrp="1"/>
          </p:cNvSpPr>
          <p:nvPr>
            <p:ph idx="1"/>
          </p:nvPr>
        </p:nvSpPr>
        <p:spPr>
          <a:xfrm>
            <a:off x="183720" y="946501"/>
            <a:ext cx="14273960" cy="1361848"/>
          </a:xfrm>
        </p:spPr>
        <p:txBody>
          <a:bodyPr/>
          <a:lstStyle/>
          <a:p>
            <a:pPr marL="0" indent="0">
              <a:buNone/>
            </a:pPr>
            <a:r>
              <a:rPr lang="hr-HR" b="1"/>
              <a:t>Main Research Results</a:t>
            </a:r>
            <a:br>
              <a:rPr lang="hr-HR"/>
            </a:br>
            <a:endParaRPr lang="hr-HR"/>
          </a:p>
          <a:p>
            <a:pPr marL="0" indent="0">
              <a:buNone/>
            </a:pPr>
            <a:r>
              <a:rPr lang="hr-HR"/>
              <a:t>Statistically significant improvements in altitude accuracy gain and cross-track distance accuracy gain, but not in airspeed control for training groups who trained using PC-based simulators and VR</a:t>
            </a:r>
            <a:endParaRPr lang="en-GB">
              <a:solidFill>
                <a:srgbClr val="FF0000"/>
              </a:solidFill>
            </a:endParaRPr>
          </a:p>
        </p:txBody>
      </p:sp>
      <p:pic>
        <p:nvPicPr>
          <p:cNvPr id="6" name="Picture 5">
            <a:extLst>
              <a:ext uri="{FF2B5EF4-FFF2-40B4-BE49-F238E27FC236}">
                <a16:creationId xmlns:a16="http://schemas.microsoft.com/office/drawing/2014/main" id="{00AAA626-DACB-1A4C-E09C-BA7D0FE7AB6D}"/>
              </a:ext>
            </a:extLst>
          </p:cNvPr>
          <p:cNvPicPr>
            <a:picLocks noChangeAspect="1"/>
          </p:cNvPicPr>
          <p:nvPr/>
        </p:nvPicPr>
        <p:blipFill>
          <a:blip r:embed="rId2"/>
          <a:stretch>
            <a:fillRect/>
          </a:stretch>
        </p:blipFill>
        <p:spPr>
          <a:xfrm>
            <a:off x="735145" y="2990132"/>
            <a:ext cx="4024745" cy="2185181"/>
          </a:xfrm>
          <a:prstGeom prst="rect">
            <a:avLst/>
          </a:prstGeom>
        </p:spPr>
      </p:pic>
      <p:pic>
        <p:nvPicPr>
          <p:cNvPr id="10" name="Picture 9">
            <a:extLst>
              <a:ext uri="{FF2B5EF4-FFF2-40B4-BE49-F238E27FC236}">
                <a16:creationId xmlns:a16="http://schemas.microsoft.com/office/drawing/2014/main" id="{10C4921D-0338-87FB-6D3E-D352FD313AD2}"/>
              </a:ext>
            </a:extLst>
          </p:cNvPr>
          <p:cNvPicPr>
            <a:picLocks noChangeAspect="1"/>
          </p:cNvPicPr>
          <p:nvPr/>
        </p:nvPicPr>
        <p:blipFill>
          <a:blip r:embed="rId3"/>
          <a:stretch>
            <a:fillRect/>
          </a:stretch>
        </p:blipFill>
        <p:spPr>
          <a:xfrm>
            <a:off x="5153046" y="2901968"/>
            <a:ext cx="3980829" cy="2361508"/>
          </a:xfrm>
          <a:prstGeom prst="rect">
            <a:avLst/>
          </a:prstGeom>
        </p:spPr>
      </p:pic>
      <p:pic>
        <p:nvPicPr>
          <p:cNvPr id="12" name="Picture 11">
            <a:extLst>
              <a:ext uri="{FF2B5EF4-FFF2-40B4-BE49-F238E27FC236}">
                <a16:creationId xmlns:a16="http://schemas.microsoft.com/office/drawing/2014/main" id="{303A5857-4B3A-F3F3-F468-0110E19B5A11}"/>
              </a:ext>
            </a:extLst>
          </p:cNvPr>
          <p:cNvPicPr>
            <a:picLocks noChangeAspect="1"/>
          </p:cNvPicPr>
          <p:nvPr/>
        </p:nvPicPr>
        <p:blipFill>
          <a:blip r:embed="rId4"/>
          <a:stretch>
            <a:fillRect/>
          </a:stretch>
        </p:blipFill>
        <p:spPr>
          <a:xfrm>
            <a:off x="9249811" y="2949599"/>
            <a:ext cx="4498496" cy="2266245"/>
          </a:xfrm>
          <a:prstGeom prst="rect">
            <a:avLst/>
          </a:prstGeom>
        </p:spPr>
      </p:pic>
      <p:pic>
        <p:nvPicPr>
          <p:cNvPr id="20" name="Picture 19">
            <a:extLst>
              <a:ext uri="{FF2B5EF4-FFF2-40B4-BE49-F238E27FC236}">
                <a16:creationId xmlns:a16="http://schemas.microsoft.com/office/drawing/2014/main" id="{6B5431D0-1092-E52C-4E19-475EEC506FFB}"/>
              </a:ext>
            </a:extLst>
          </p:cNvPr>
          <p:cNvPicPr>
            <a:picLocks noChangeAspect="1"/>
          </p:cNvPicPr>
          <p:nvPr/>
        </p:nvPicPr>
        <p:blipFill>
          <a:blip r:embed="rId5"/>
          <a:stretch>
            <a:fillRect/>
          </a:stretch>
        </p:blipFill>
        <p:spPr>
          <a:xfrm>
            <a:off x="5681171" y="2609079"/>
            <a:ext cx="2924583" cy="381053"/>
          </a:xfrm>
          <a:prstGeom prst="rect">
            <a:avLst/>
          </a:prstGeom>
        </p:spPr>
      </p:pic>
      <p:pic>
        <p:nvPicPr>
          <p:cNvPr id="23" name="Picture 22">
            <a:extLst>
              <a:ext uri="{FF2B5EF4-FFF2-40B4-BE49-F238E27FC236}">
                <a16:creationId xmlns:a16="http://schemas.microsoft.com/office/drawing/2014/main" id="{83EA782D-D10C-AC40-8C96-9960E1186721}"/>
              </a:ext>
            </a:extLst>
          </p:cNvPr>
          <p:cNvPicPr>
            <a:picLocks noChangeAspect="1"/>
          </p:cNvPicPr>
          <p:nvPr/>
        </p:nvPicPr>
        <p:blipFill>
          <a:blip r:embed="rId6"/>
          <a:stretch>
            <a:fillRect/>
          </a:stretch>
        </p:blipFill>
        <p:spPr>
          <a:xfrm>
            <a:off x="2647032" y="5274716"/>
            <a:ext cx="8992855" cy="2610214"/>
          </a:xfrm>
          <a:prstGeom prst="rect">
            <a:avLst/>
          </a:prstGeom>
        </p:spPr>
      </p:pic>
    </p:spTree>
    <p:extLst>
      <p:ext uri="{BB962C8B-B14F-4D97-AF65-F5344CB8AC3E}">
        <p14:creationId xmlns:p14="http://schemas.microsoft.com/office/powerpoint/2010/main" val="52492788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2" y="424699"/>
            <a:ext cx="14286388" cy="461665"/>
          </a:xfrm>
        </p:spPr>
        <p:txBody>
          <a:bodyPr/>
          <a:lstStyle/>
          <a:p>
            <a:r>
              <a:rPr lang="hr-HR" sz="2400" i="0">
                <a:solidFill>
                  <a:srgbClr val="222222"/>
                </a:solidFill>
                <a:effectLst/>
                <a:latin typeface="+mj-lt"/>
              </a:rPr>
              <a:t>Evaluating the Efficacy</a:t>
            </a:r>
            <a:r>
              <a:rPr lang="en-GB" sz="2400" i="0">
                <a:solidFill>
                  <a:srgbClr val="222222"/>
                </a:solidFill>
                <a:effectLst/>
                <a:latin typeface="+mj-lt"/>
              </a:rPr>
              <a:t> </a:t>
            </a:r>
            <a:r>
              <a:rPr lang="hr-HR" sz="2400" i="0">
                <a:solidFill>
                  <a:srgbClr val="222222"/>
                </a:solidFill>
                <a:effectLst/>
                <a:latin typeface="+mj-lt"/>
              </a:rPr>
              <a:t>of Virtual Reality (VR) Training Devices for Pilot Training.</a:t>
            </a: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28</a:t>
            </a:fld>
            <a:endParaRPr lang="hr-HR"/>
          </a:p>
        </p:txBody>
      </p:sp>
      <p:sp>
        <p:nvSpPr>
          <p:cNvPr id="19" name="Content Placeholder 2">
            <a:extLst>
              <a:ext uri="{FF2B5EF4-FFF2-40B4-BE49-F238E27FC236}">
                <a16:creationId xmlns:a16="http://schemas.microsoft.com/office/drawing/2014/main" id="{6AD82861-1B8C-ECBE-4A9D-262C3AC46F3F}"/>
              </a:ext>
            </a:extLst>
          </p:cNvPr>
          <p:cNvSpPr>
            <a:spLocks noGrp="1"/>
          </p:cNvSpPr>
          <p:nvPr>
            <p:ph idx="1"/>
          </p:nvPr>
        </p:nvSpPr>
        <p:spPr>
          <a:xfrm>
            <a:off x="171292" y="1106720"/>
            <a:ext cx="9015364" cy="6198107"/>
          </a:xfrm>
        </p:spPr>
        <p:txBody>
          <a:bodyPr/>
          <a:lstStyle/>
          <a:p>
            <a:pPr marL="0" indent="0">
              <a:buNone/>
            </a:pPr>
            <a:r>
              <a:rPr lang="hr-HR" b="1"/>
              <a:t>Main Research Results</a:t>
            </a:r>
          </a:p>
          <a:p>
            <a:pPr marL="0" indent="0">
              <a:buNone/>
            </a:pPr>
            <a:r>
              <a:rPr lang="en-US"/>
              <a:t>For the measure of pre-test versus post-test feeling of performance, students in all three groups felt like they did slightly better in the post-test than they did in the pre-test</a:t>
            </a:r>
            <a:endParaRPr lang="hr-HR"/>
          </a:p>
          <a:p>
            <a:pPr marL="0" indent="0">
              <a:buNone/>
            </a:pPr>
            <a:r>
              <a:rPr lang="en-US"/>
              <a:t>For the measure of training comparison to a high-cost flight training device, participants who conducted training in both technologies (VR and PC-based) felt like they performed ‘‘about the same’’ as the high-cost training alternative</a:t>
            </a:r>
            <a:endParaRPr lang="hr-HR"/>
          </a:p>
          <a:p>
            <a:pPr marL="0" indent="0">
              <a:buNone/>
            </a:pPr>
            <a:r>
              <a:rPr lang="en-US"/>
              <a:t>In the post-test survey, participants described the advantages</a:t>
            </a:r>
            <a:r>
              <a:rPr lang="hr-HR"/>
              <a:t> and disadvantages</a:t>
            </a:r>
            <a:r>
              <a:rPr lang="en-US"/>
              <a:t> of VR technology</a:t>
            </a:r>
            <a:r>
              <a:rPr lang="hr-HR"/>
              <a:t>:</a:t>
            </a:r>
          </a:p>
          <a:p>
            <a:pPr marL="0" indent="0">
              <a:buNone/>
            </a:pPr>
            <a:r>
              <a:rPr lang="hr-HR">
                <a:solidFill>
                  <a:srgbClr val="FF0000"/>
                </a:solidFill>
              </a:rPr>
              <a:t>	Advantages: </a:t>
            </a:r>
            <a:r>
              <a:rPr lang="en-US"/>
              <a:t>ability to look around the aircraft by using the wings or other objects as reference points helps when flying in the simulator</a:t>
            </a:r>
            <a:r>
              <a:rPr lang="hr-HR"/>
              <a:t>, </a:t>
            </a:r>
            <a:r>
              <a:rPr lang="en-US"/>
              <a:t>VR is more readily available and cheaper for students to use</a:t>
            </a:r>
            <a:r>
              <a:rPr lang="hr-HR"/>
              <a:t>, </a:t>
            </a:r>
            <a:r>
              <a:rPr lang="en-US"/>
              <a:t>VR is available for home use at a reasonable cost which can help with preparing for lessons at home prior to flying the real aircraft.</a:t>
            </a:r>
            <a:endParaRPr lang="hr-HR"/>
          </a:p>
          <a:p>
            <a:pPr marL="0" indent="0">
              <a:buNone/>
            </a:pPr>
            <a:r>
              <a:rPr lang="hr-HR">
                <a:solidFill>
                  <a:srgbClr val="FF0000"/>
                </a:solidFill>
              </a:rPr>
              <a:t>	Disadvantages: </a:t>
            </a:r>
            <a:r>
              <a:rPr lang="en-US"/>
              <a:t>VR does not allow you to interact with the aircraft instruments and equipment</a:t>
            </a:r>
            <a:r>
              <a:rPr lang="hr-HR"/>
              <a:t>, </a:t>
            </a:r>
            <a:r>
              <a:rPr lang="en-US"/>
              <a:t>you cannot see or feel the flight controls which makes it hard to practice tasks like checklist usage</a:t>
            </a:r>
            <a:r>
              <a:rPr lang="hr-HR"/>
              <a:t>, </a:t>
            </a:r>
            <a:r>
              <a:rPr lang="en-US"/>
              <a:t>VR headset didn’t fit well and was sometimes blurry when looking through glasses</a:t>
            </a:r>
            <a:endParaRPr lang="en-GB">
              <a:solidFill>
                <a:srgbClr val="FF0000"/>
              </a:solidFill>
            </a:endParaRPr>
          </a:p>
          <a:p>
            <a:pPr marL="0" indent="0">
              <a:buNone/>
            </a:pPr>
            <a:endParaRPr lang="en-GB">
              <a:solidFill>
                <a:srgbClr val="FF0000"/>
              </a:solidFill>
            </a:endParaRPr>
          </a:p>
        </p:txBody>
      </p:sp>
      <p:pic>
        <p:nvPicPr>
          <p:cNvPr id="24" name="Picture 23">
            <a:extLst>
              <a:ext uri="{FF2B5EF4-FFF2-40B4-BE49-F238E27FC236}">
                <a16:creationId xmlns:a16="http://schemas.microsoft.com/office/drawing/2014/main" id="{F48674A5-248B-AA54-0394-3503AE144872}"/>
              </a:ext>
            </a:extLst>
          </p:cNvPr>
          <p:cNvPicPr>
            <a:picLocks noChangeAspect="1"/>
          </p:cNvPicPr>
          <p:nvPr/>
        </p:nvPicPr>
        <p:blipFill>
          <a:blip r:embed="rId2"/>
          <a:stretch>
            <a:fillRect/>
          </a:stretch>
        </p:blipFill>
        <p:spPr>
          <a:xfrm>
            <a:off x="9186656" y="2006228"/>
            <a:ext cx="5084244" cy="1463481"/>
          </a:xfrm>
          <a:prstGeom prst="rect">
            <a:avLst/>
          </a:prstGeom>
        </p:spPr>
      </p:pic>
      <p:pic>
        <p:nvPicPr>
          <p:cNvPr id="26" name="Picture 25">
            <a:extLst>
              <a:ext uri="{FF2B5EF4-FFF2-40B4-BE49-F238E27FC236}">
                <a16:creationId xmlns:a16="http://schemas.microsoft.com/office/drawing/2014/main" id="{7B1D981E-4DCB-4212-F9D5-E0541B4943EE}"/>
              </a:ext>
            </a:extLst>
          </p:cNvPr>
          <p:cNvPicPr>
            <a:picLocks noChangeAspect="1"/>
          </p:cNvPicPr>
          <p:nvPr/>
        </p:nvPicPr>
        <p:blipFill>
          <a:blip r:embed="rId3"/>
          <a:stretch>
            <a:fillRect/>
          </a:stretch>
        </p:blipFill>
        <p:spPr>
          <a:xfrm>
            <a:off x="9186655" y="4086776"/>
            <a:ext cx="5046127" cy="1612566"/>
          </a:xfrm>
          <a:prstGeom prst="rect">
            <a:avLst/>
          </a:prstGeom>
        </p:spPr>
      </p:pic>
    </p:spTree>
    <p:extLst>
      <p:ext uri="{BB962C8B-B14F-4D97-AF65-F5344CB8AC3E}">
        <p14:creationId xmlns:p14="http://schemas.microsoft.com/office/powerpoint/2010/main" val="19133962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3FFB-4853-4A67-1364-78C4CDEB94E3}"/>
              </a:ext>
            </a:extLst>
          </p:cNvPr>
          <p:cNvSpPr>
            <a:spLocks noGrp="1"/>
          </p:cNvSpPr>
          <p:nvPr>
            <p:ph type="title"/>
          </p:nvPr>
        </p:nvSpPr>
        <p:spPr>
          <a:xfrm>
            <a:off x="0" y="431056"/>
            <a:ext cx="14630400" cy="461665"/>
          </a:xfrm>
        </p:spPr>
        <p:txBody>
          <a:bodyPr/>
          <a:lstStyle/>
          <a:p>
            <a:r>
              <a:rPr lang="hr-HR" sz="2400" i="0" dirty="0" err="1">
                <a:solidFill>
                  <a:srgbClr val="222222"/>
                </a:solidFill>
                <a:effectLst/>
                <a:latin typeface="+mj-lt"/>
              </a:rPr>
              <a:t>Evaluating</a:t>
            </a:r>
            <a:r>
              <a:rPr lang="hr-HR" sz="2400" i="0" dirty="0">
                <a:solidFill>
                  <a:srgbClr val="222222"/>
                </a:solidFill>
                <a:effectLst/>
                <a:latin typeface="+mj-lt"/>
              </a:rPr>
              <a:t> </a:t>
            </a:r>
            <a:r>
              <a:rPr lang="hr-HR" sz="2400" i="0" dirty="0" err="1">
                <a:solidFill>
                  <a:srgbClr val="222222"/>
                </a:solidFill>
                <a:effectLst/>
                <a:latin typeface="+mj-lt"/>
              </a:rPr>
              <a:t>the</a:t>
            </a:r>
            <a:r>
              <a:rPr lang="hr-HR" sz="2400" i="0" dirty="0">
                <a:solidFill>
                  <a:srgbClr val="222222"/>
                </a:solidFill>
                <a:effectLst/>
                <a:latin typeface="+mj-lt"/>
              </a:rPr>
              <a:t> </a:t>
            </a:r>
            <a:r>
              <a:rPr lang="hr-HR" sz="2400" i="0" dirty="0" err="1">
                <a:solidFill>
                  <a:srgbClr val="222222"/>
                </a:solidFill>
                <a:effectLst/>
                <a:latin typeface="+mj-lt"/>
              </a:rPr>
              <a:t>Efficacy</a:t>
            </a:r>
            <a:r>
              <a:rPr lang="en-GB" sz="2400" i="0" dirty="0">
                <a:solidFill>
                  <a:srgbClr val="222222"/>
                </a:solidFill>
                <a:effectLst/>
                <a:latin typeface="+mj-lt"/>
              </a:rPr>
              <a:t> </a:t>
            </a:r>
            <a:r>
              <a:rPr lang="hr-HR" sz="2400" i="0" dirty="0" err="1">
                <a:solidFill>
                  <a:srgbClr val="222222"/>
                </a:solidFill>
                <a:effectLst/>
                <a:latin typeface="+mj-lt"/>
              </a:rPr>
              <a:t>of</a:t>
            </a:r>
            <a:r>
              <a:rPr lang="hr-HR" sz="2400" i="0" dirty="0">
                <a:solidFill>
                  <a:srgbClr val="222222"/>
                </a:solidFill>
                <a:effectLst/>
                <a:latin typeface="+mj-lt"/>
              </a:rPr>
              <a:t> </a:t>
            </a:r>
            <a:r>
              <a:rPr lang="hr-HR" sz="2400" i="0" dirty="0" err="1">
                <a:solidFill>
                  <a:srgbClr val="222222"/>
                </a:solidFill>
                <a:effectLst/>
                <a:latin typeface="+mj-lt"/>
              </a:rPr>
              <a:t>Virtual</a:t>
            </a:r>
            <a:r>
              <a:rPr lang="hr-HR" sz="2400" i="0" dirty="0">
                <a:solidFill>
                  <a:srgbClr val="222222"/>
                </a:solidFill>
                <a:effectLst/>
                <a:latin typeface="+mj-lt"/>
              </a:rPr>
              <a:t> Reality (VR) Training Devices for Pilot Training.</a:t>
            </a:r>
            <a:endParaRPr lang="en-GB" dirty="0"/>
          </a:p>
        </p:txBody>
      </p:sp>
      <p:sp>
        <p:nvSpPr>
          <p:cNvPr id="3" name="Content Placeholder 2">
            <a:extLst>
              <a:ext uri="{FF2B5EF4-FFF2-40B4-BE49-F238E27FC236}">
                <a16:creationId xmlns:a16="http://schemas.microsoft.com/office/drawing/2014/main" id="{BEB1746B-847C-21E8-EF22-B57F695B06E2}"/>
              </a:ext>
            </a:extLst>
          </p:cNvPr>
          <p:cNvSpPr>
            <a:spLocks noGrp="1"/>
          </p:cNvSpPr>
          <p:nvPr>
            <p:ph idx="1"/>
          </p:nvPr>
        </p:nvSpPr>
        <p:spPr>
          <a:xfrm>
            <a:off x="171297" y="1206499"/>
            <a:ext cx="14286388" cy="4230004"/>
          </a:xfrm>
        </p:spPr>
        <p:txBody>
          <a:bodyPr/>
          <a:lstStyle/>
          <a:p>
            <a:pPr marL="0" indent="0">
              <a:buNone/>
            </a:pPr>
            <a:r>
              <a:rPr lang="hr-HR" b="1" err="1"/>
              <a:t>Conclusion</a:t>
            </a:r>
            <a:endParaRPr lang="hr-HR" b="1"/>
          </a:p>
          <a:p>
            <a:endParaRPr lang="hr-HR" sz="800"/>
          </a:p>
          <a:p>
            <a:pPr marL="0" indent="0">
              <a:buNone/>
            </a:pPr>
            <a:endParaRPr lang="hr-HR"/>
          </a:p>
          <a:p>
            <a:r>
              <a:rPr lang="en-US"/>
              <a:t>PC-based training and VR training significantly increase a pilot’s performance on the variables of altitude accuracy and cross-track distance accuracy. For the variable of airspeed, there was no significant effect that training improved a pilot’s ability to control that variable</a:t>
            </a:r>
            <a:endParaRPr lang="hr-HR"/>
          </a:p>
          <a:p>
            <a:r>
              <a:rPr lang="hr-HR"/>
              <a:t>S</a:t>
            </a:r>
            <a:r>
              <a:rPr lang="en-US" err="1"/>
              <a:t>tudents believe they perform </a:t>
            </a:r>
            <a:r>
              <a:rPr lang="hr-HR"/>
              <a:t>„</a:t>
            </a:r>
            <a:r>
              <a:rPr lang="en-US"/>
              <a:t>about the same</a:t>
            </a:r>
            <a:r>
              <a:rPr lang="hr-HR"/>
              <a:t>”</a:t>
            </a:r>
            <a:r>
              <a:rPr lang="en-US"/>
              <a:t> in VR as they do in high-cost flight simulators</a:t>
            </a:r>
            <a:r>
              <a:rPr lang="hr-HR"/>
              <a:t> and it can help them</a:t>
            </a:r>
            <a:r>
              <a:rPr lang="en-US"/>
              <a:t> improve their performance in the real airplane</a:t>
            </a:r>
            <a:endParaRPr lang="hr-HR"/>
          </a:p>
          <a:p>
            <a:r>
              <a:rPr lang="en-US"/>
              <a:t>VR is a viable alternative to high-cost flight simulators</a:t>
            </a:r>
            <a:endParaRPr lang="hr-HR"/>
          </a:p>
          <a:p>
            <a:r>
              <a:rPr lang="hr-HR"/>
              <a:t>T</a:t>
            </a:r>
            <a:r>
              <a:rPr lang="en-US"/>
              <a:t>here is some room for improvement with VR technology and ergonomics, but students would largely accept virtual reality as a suitable flight training device</a:t>
            </a:r>
            <a:endParaRPr lang="hr-HR"/>
          </a:p>
          <a:p>
            <a:r>
              <a:rPr lang="hr-HR"/>
              <a:t>T</a:t>
            </a:r>
            <a:r>
              <a:rPr lang="en-US"/>
              <a:t>his is a substantial improvement that will allow more instructors to utilize the benefits of flight simulators when training student pilots, due to removing the high-cost barrier to entry</a:t>
            </a:r>
            <a:endParaRPr lang="hr-HR"/>
          </a:p>
        </p:txBody>
      </p:sp>
      <p:sp>
        <p:nvSpPr>
          <p:cNvPr id="4" name="Slide Number Placeholder 3">
            <a:extLst>
              <a:ext uri="{FF2B5EF4-FFF2-40B4-BE49-F238E27FC236}">
                <a16:creationId xmlns:a16="http://schemas.microsoft.com/office/drawing/2014/main" id="{316F2BE1-F158-22EE-51F9-3120A34B9638}"/>
              </a:ext>
            </a:extLst>
          </p:cNvPr>
          <p:cNvSpPr>
            <a:spLocks noGrp="1"/>
          </p:cNvSpPr>
          <p:nvPr>
            <p:ph type="sldNum" sz="quarter" idx="10"/>
          </p:nvPr>
        </p:nvSpPr>
        <p:spPr/>
        <p:txBody>
          <a:bodyPr/>
          <a:lstStyle/>
          <a:p>
            <a:fld id="{C92FC937-38D6-4B8F-AEB3-E5F6C110AD7F}" type="slidenum">
              <a:rPr lang="hr-HR" smtClean="0"/>
              <a:t>29</a:t>
            </a:fld>
            <a:endParaRPr lang="hr-HR"/>
          </a:p>
        </p:txBody>
      </p:sp>
    </p:spTree>
    <p:extLst>
      <p:ext uri="{BB962C8B-B14F-4D97-AF65-F5344CB8AC3E}">
        <p14:creationId xmlns:p14="http://schemas.microsoft.com/office/powerpoint/2010/main" val="58047783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28E-DB79-8B34-426E-BCF0BB23D566}"/>
              </a:ext>
            </a:extLst>
          </p:cNvPr>
          <p:cNvSpPr>
            <a:spLocks noGrp="1"/>
          </p:cNvSpPr>
          <p:nvPr>
            <p:ph type="title"/>
          </p:nvPr>
        </p:nvSpPr>
        <p:spPr>
          <a:xfrm>
            <a:off x="0" y="66771"/>
            <a:ext cx="14630400" cy="830997"/>
          </a:xfrm>
        </p:spPr>
        <p:txBody>
          <a:bodyPr/>
          <a:lstStyle/>
          <a:p>
            <a:r>
              <a:rPr lang="en-US" sz="2400" i="0">
                <a:solidFill>
                  <a:srgbClr val="222222"/>
                </a:solidFill>
                <a:effectLst/>
                <a:latin typeface="+mj-lt"/>
              </a:rPr>
              <a:t>Pilot selection in the era of virtual reality: Algorithms for accurate and interpretable machine learning models</a:t>
            </a:r>
            <a:endParaRPr lang="hr-HR" sz="2600"/>
          </a:p>
        </p:txBody>
      </p:sp>
      <p:sp>
        <p:nvSpPr>
          <p:cNvPr id="4" name="Slide Number Placeholder 3">
            <a:extLst>
              <a:ext uri="{FF2B5EF4-FFF2-40B4-BE49-F238E27FC236}">
                <a16:creationId xmlns:a16="http://schemas.microsoft.com/office/drawing/2014/main" id="{C91E2334-36F2-D0D3-A32A-02430F1F1A5E}"/>
              </a:ext>
            </a:extLst>
          </p:cNvPr>
          <p:cNvSpPr>
            <a:spLocks noGrp="1"/>
          </p:cNvSpPr>
          <p:nvPr>
            <p:ph type="sldNum" sz="quarter" idx="10"/>
          </p:nvPr>
        </p:nvSpPr>
        <p:spPr/>
        <p:txBody>
          <a:bodyPr/>
          <a:lstStyle/>
          <a:p>
            <a:fld id="{C92FC937-38D6-4B8F-AEB3-E5F6C110AD7F}" type="slidenum">
              <a:rPr lang="hr-HR" smtClean="0"/>
              <a:t>3</a:t>
            </a:fld>
            <a:endParaRPr lang="hr-HR"/>
          </a:p>
        </p:txBody>
      </p:sp>
      <p:sp>
        <p:nvSpPr>
          <p:cNvPr id="8" name="Content Placeholder 7">
            <a:extLst>
              <a:ext uri="{FF2B5EF4-FFF2-40B4-BE49-F238E27FC236}">
                <a16:creationId xmlns:a16="http://schemas.microsoft.com/office/drawing/2014/main" id="{658AD160-0965-C78B-D1E5-DBA0F5343E5D}"/>
              </a:ext>
            </a:extLst>
          </p:cNvPr>
          <p:cNvSpPr>
            <a:spLocks noGrp="1"/>
          </p:cNvSpPr>
          <p:nvPr>
            <p:ph idx="1"/>
          </p:nvPr>
        </p:nvSpPr>
        <p:spPr>
          <a:xfrm>
            <a:off x="316536" y="1500331"/>
            <a:ext cx="13980855" cy="3060068"/>
          </a:xfrm>
        </p:spPr>
        <p:txBody>
          <a:bodyPr/>
          <a:lstStyle/>
          <a:p>
            <a:pPr marL="0" indent="0">
              <a:buNone/>
            </a:pPr>
            <a:r>
              <a:rPr lang="hr-HR" b="1" err="1"/>
              <a:t>Abstract</a:t>
            </a:r>
            <a:endParaRPr lang="hr-HR" b="1"/>
          </a:p>
          <a:p>
            <a:pPr>
              <a:spcBef>
                <a:spcPts val="1800"/>
              </a:spcBef>
            </a:pPr>
            <a:r>
              <a:rPr lang="en-US"/>
              <a:t>Combining machine learning and virtual reality to identify suitable prospective pilots cost-effectively.</a:t>
            </a:r>
            <a:endParaRPr lang="hr-HR"/>
          </a:p>
          <a:p>
            <a:pPr>
              <a:spcBef>
                <a:spcPts val="1800"/>
              </a:spcBef>
            </a:pPr>
            <a:r>
              <a:rPr lang="en-US"/>
              <a:t>23 pilots from China Eastern Airlines and 23 novices from Tsinghua University participated in the study. </a:t>
            </a:r>
            <a:endParaRPr lang="hr-HR"/>
          </a:p>
          <a:p>
            <a:pPr>
              <a:spcBef>
                <a:spcPts val="1800"/>
              </a:spcBef>
            </a:pPr>
            <a:r>
              <a:rPr lang="en-US"/>
              <a:t>SVM with MIC feature selection achieved the highest accuracy (0.93), AUC (0.96), and F1-score (0.93).</a:t>
            </a:r>
            <a:endParaRPr lang="hr-HR"/>
          </a:p>
          <a:p>
            <a:pPr>
              <a:spcBef>
                <a:spcPts val="1800"/>
              </a:spcBef>
            </a:pPr>
            <a:r>
              <a:rPr lang="en-US"/>
              <a:t>MIC feature selection effectively captures nonlinear relationships, outperforming other selection methods.</a:t>
            </a:r>
            <a:endParaRPr lang="hr-HR"/>
          </a:p>
          <a:p>
            <a:pPr>
              <a:spcBef>
                <a:spcPts val="1800"/>
              </a:spcBef>
            </a:pPr>
            <a:r>
              <a:rPr lang="en-US"/>
              <a:t>VR-based pilot selection approach can extend to astronaut training and other high-performance fields.</a:t>
            </a:r>
            <a:endParaRPr lang="hr-HR"/>
          </a:p>
        </p:txBody>
      </p:sp>
    </p:spTree>
    <p:extLst>
      <p:ext uri="{BB962C8B-B14F-4D97-AF65-F5344CB8AC3E}">
        <p14:creationId xmlns:p14="http://schemas.microsoft.com/office/powerpoint/2010/main" val="54393823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0" y="-62639"/>
            <a:ext cx="14630400" cy="954107"/>
          </a:xfrm>
        </p:spPr>
        <p:txBody>
          <a:bodyPr/>
          <a:lstStyle/>
          <a:p>
            <a:r>
              <a:rPr lang="en-US" sz="2800" i="0">
                <a:solidFill>
                  <a:srgbClr val="222222"/>
                </a:solidFill>
                <a:effectLst/>
                <a:latin typeface="+mj-lt"/>
              </a:rPr>
              <a:t>Pilot selection in the era of virtual reality: Algorithms for accurate and interpretable machine learning models</a:t>
            </a:r>
            <a:endParaRPr lang="en-GB" sz="2400"/>
          </a:p>
        </p:txBody>
      </p:sp>
      <p:sp>
        <p:nvSpPr>
          <p:cNvPr id="3" name="Content Placeholder 2">
            <a:extLst>
              <a:ext uri="{FF2B5EF4-FFF2-40B4-BE49-F238E27FC236}">
                <a16:creationId xmlns:a16="http://schemas.microsoft.com/office/drawing/2014/main" id="{F91B78EA-643A-53B9-BD56-1053DC9039E6}"/>
              </a:ext>
            </a:extLst>
          </p:cNvPr>
          <p:cNvSpPr>
            <a:spLocks noGrp="1"/>
          </p:cNvSpPr>
          <p:nvPr>
            <p:ph idx="1"/>
          </p:nvPr>
        </p:nvSpPr>
        <p:spPr>
          <a:xfrm>
            <a:off x="172800" y="1123720"/>
            <a:ext cx="14286388" cy="6708696"/>
          </a:xfrm>
        </p:spPr>
        <p:txBody>
          <a:bodyPr/>
          <a:lstStyle/>
          <a:p>
            <a:pPr marL="0" indent="0">
              <a:buNone/>
            </a:pPr>
            <a:r>
              <a:rPr b="1"/>
              <a:t>Main Information regarding Research Methods</a:t>
            </a:r>
          </a:p>
          <a:p>
            <a:pPr marL="0" indent="0">
              <a:buNone/>
            </a:pPr>
            <a:endParaRPr lang="hr-HR" sz="800"/>
          </a:p>
          <a:p>
            <a:pPr marL="0" indent="0">
              <a:buNone/>
            </a:pPr>
            <a:r>
              <a:t>Ap</a:t>
            </a:r>
            <a:r>
              <a:rPr lang="en-GB"/>
              <a:t>plied sequence of tasks for each </a:t>
            </a:r>
            <a:r>
              <a:rPr lang="hr-HR" err="1"/>
              <a:t>of N=46 (23-23)</a:t>
            </a:r>
            <a:r>
              <a:rPr lang="en-GB"/>
              <a:t>:</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hr-HR"/>
          </a:p>
          <a:p>
            <a:pPr marL="0" indent="0">
              <a:buNone/>
            </a:pPr>
            <a:endParaRPr lang="hr-HR" b="1"/>
          </a:p>
          <a:p>
            <a:pPr marL="0" indent="0">
              <a:buNone/>
            </a:pPr>
            <a:endParaRPr lang="hr-HR" b="1"/>
          </a:p>
          <a:p>
            <a:pPr marL="0" indent="0">
              <a:buNone/>
            </a:pPr>
            <a:endParaRPr lang="hr-HR" b="1"/>
          </a:p>
          <a:p>
            <a:pPr marL="0" indent="0">
              <a:buNone/>
            </a:pPr>
            <a:endParaRPr lang="hr-HR" b="1"/>
          </a:p>
          <a:p>
            <a:pPr marL="0" indent="0">
              <a:buNone/>
            </a:pPr>
            <a:endParaRPr lang="hr-HR" b="1"/>
          </a:p>
          <a:p>
            <a:pPr marL="0" indent="0">
              <a:buNone/>
            </a:pPr>
            <a:endParaRPr lang="hr-HR" b="1"/>
          </a:p>
          <a:p>
            <a:pPr marL="0" indent="0">
              <a:buNone/>
            </a:pP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4</a:t>
            </a:fld>
            <a:endParaRPr lang="hr-HR"/>
          </a:p>
        </p:txBody>
      </p:sp>
      <p:pic>
        <p:nvPicPr>
          <p:cNvPr id="11" name="Picture 10">
            <a:extLst>
              <a:ext uri="{FF2B5EF4-FFF2-40B4-BE49-F238E27FC236}">
                <a16:creationId xmlns:a16="http://schemas.microsoft.com/office/drawing/2014/main" id="{161404AE-FF31-C045-384E-9A32CB4567C6}"/>
              </a:ext>
            </a:extLst>
          </p:cNvPr>
          <p:cNvPicPr>
            <a:picLocks noChangeAspect="1"/>
          </p:cNvPicPr>
          <p:nvPr/>
        </p:nvPicPr>
        <p:blipFill>
          <a:blip r:embed="rId2"/>
          <a:srcRect l="4589"/>
          <a:stretch>
            <a:fillRect/>
          </a:stretch>
        </p:blipFill>
        <p:spPr>
          <a:xfrm>
            <a:off x="1399140" y="2198777"/>
            <a:ext cx="11832120" cy="5636080"/>
          </a:xfrm>
          <a:prstGeom prst="rect">
            <a:avLst/>
          </a:prstGeom>
        </p:spPr>
      </p:pic>
    </p:spTree>
    <p:extLst>
      <p:ext uri="{BB962C8B-B14F-4D97-AF65-F5344CB8AC3E}">
        <p14:creationId xmlns:p14="http://schemas.microsoft.com/office/powerpoint/2010/main" val="9557774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48CDF48-A2A1-3856-1236-6B1576588967}"/>
              </a:ext>
            </a:extLst>
          </p:cNvPr>
          <p:cNvSpPr/>
          <p:nvPr/>
        </p:nvSpPr>
        <p:spPr>
          <a:xfrm>
            <a:off x="6679502" y="4303239"/>
            <a:ext cx="2720002" cy="670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sz="2000" kern="1200">
                <a:solidFill>
                  <a:srgbClr val="FFFFFF"/>
                </a:solidFill>
                <a:latin typeface="Tahoma"/>
                <a:ea typeface="+mn-ea"/>
                <a:cs typeface="+mn-cs"/>
              </a:defRPr>
            </a:lvl1pPr>
            <a:lvl2pPr marL="457200" algn="l" rtl="0" fontAlgn="base">
              <a:spcBef>
                <a:spcPct val="0"/>
              </a:spcBef>
              <a:spcAft>
                <a:spcPct val="0"/>
              </a:spcAft>
              <a:defRPr sz="2000" kern="1200">
                <a:solidFill>
                  <a:srgbClr val="FFFFFF"/>
                </a:solidFill>
                <a:latin typeface="Tahoma"/>
                <a:ea typeface="+mn-ea"/>
                <a:cs typeface="+mn-cs"/>
              </a:defRPr>
            </a:lvl2pPr>
            <a:lvl3pPr marL="914400" algn="l" rtl="0" fontAlgn="base">
              <a:spcBef>
                <a:spcPct val="0"/>
              </a:spcBef>
              <a:spcAft>
                <a:spcPct val="0"/>
              </a:spcAft>
              <a:defRPr sz="2000" kern="1200">
                <a:solidFill>
                  <a:srgbClr val="FFFFFF"/>
                </a:solidFill>
                <a:latin typeface="Tahoma"/>
                <a:ea typeface="+mn-ea"/>
                <a:cs typeface="+mn-cs"/>
              </a:defRPr>
            </a:lvl3pPr>
            <a:lvl4pPr marL="1371600" algn="l" rtl="0" fontAlgn="base">
              <a:spcBef>
                <a:spcPct val="0"/>
              </a:spcBef>
              <a:spcAft>
                <a:spcPct val="0"/>
              </a:spcAft>
              <a:defRPr sz="2000" kern="1200">
                <a:solidFill>
                  <a:srgbClr val="FFFFFF"/>
                </a:solidFill>
                <a:latin typeface="Tahoma"/>
                <a:ea typeface="+mn-ea"/>
                <a:cs typeface="+mn-cs"/>
              </a:defRPr>
            </a:lvl4pPr>
            <a:lvl5pPr marL="1828800" algn="l" rtl="0" fontAlgn="base">
              <a:spcBef>
                <a:spcPct val="0"/>
              </a:spcBef>
              <a:spcAft>
                <a:spcPct val="0"/>
              </a:spcAft>
              <a:defRPr sz="2000" kern="1200">
                <a:solidFill>
                  <a:srgbClr val="FFFFFF"/>
                </a:solidFill>
                <a:latin typeface="Tahoma"/>
                <a:ea typeface="+mn-ea"/>
                <a:cs typeface="+mn-cs"/>
              </a:defRPr>
            </a:lvl5pPr>
            <a:lvl6pPr marL="2286000" algn="l" defTabSz="914400" rtl="0" eaLnBrk="1" latinLnBrk="0" hangingPunct="1">
              <a:defRPr sz="2000" kern="1200">
                <a:solidFill>
                  <a:srgbClr val="FFFFFF"/>
                </a:solidFill>
                <a:latin typeface="Tahoma"/>
                <a:ea typeface="+mn-ea"/>
                <a:cs typeface="+mn-cs"/>
              </a:defRPr>
            </a:lvl6pPr>
            <a:lvl7pPr marL="2743200" algn="l" defTabSz="914400" rtl="0" eaLnBrk="1" latinLnBrk="0" hangingPunct="1">
              <a:defRPr sz="2000" kern="1200">
                <a:solidFill>
                  <a:srgbClr val="FFFFFF"/>
                </a:solidFill>
                <a:latin typeface="Tahoma"/>
                <a:ea typeface="+mn-ea"/>
                <a:cs typeface="+mn-cs"/>
              </a:defRPr>
            </a:lvl7pPr>
            <a:lvl8pPr marL="3200400" algn="l" defTabSz="914400" rtl="0" eaLnBrk="1" latinLnBrk="0" hangingPunct="1">
              <a:defRPr sz="2000" kern="1200">
                <a:solidFill>
                  <a:srgbClr val="FFFFFF"/>
                </a:solidFill>
                <a:latin typeface="Tahoma"/>
                <a:ea typeface="+mn-ea"/>
                <a:cs typeface="+mn-cs"/>
              </a:defRPr>
            </a:lvl8pPr>
            <a:lvl9pPr marL="3657600" algn="l" defTabSz="914400" rtl="0" eaLnBrk="1" latinLnBrk="0" hangingPunct="1">
              <a:defRPr sz="2000" kern="1200">
                <a:solidFill>
                  <a:srgbClr val="FFFFFF"/>
                </a:solidFill>
                <a:latin typeface="Tahoma"/>
                <a:ea typeface="+mn-ea"/>
                <a:cs typeface="+mn-cs"/>
              </a:defRPr>
            </a:lvl9pPr>
          </a:lstStyle>
          <a:p>
            <a:pPr algn="ctr"/>
            <a:endParaRPr lang="en-GB"/>
          </a:p>
        </p:txBody>
      </p:sp>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7" y="64530"/>
            <a:ext cx="14286388" cy="830997"/>
          </a:xfrm>
        </p:spPr>
        <p:txBody>
          <a:bodyPr/>
          <a:lstStyle/>
          <a:p>
            <a:r>
              <a:rPr lang="en-US" sz="2400" i="0">
                <a:solidFill>
                  <a:srgbClr val="222222"/>
                </a:solidFill>
                <a:effectLst/>
                <a:latin typeface="+mj-lt"/>
              </a:rPr>
              <a:t>Pilot selection in the era of virtual reality: Algorithms for accurate and interpretable machine learning models</a:t>
            </a: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5</a:t>
            </a:fld>
            <a:endParaRPr lang="hr-HR"/>
          </a:p>
        </p:txBody>
      </p:sp>
      <p:sp>
        <p:nvSpPr>
          <p:cNvPr id="5" name="Rezervirano mjesto sadržaja 2">
            <a:extLst>
              <a:ext uri="{FF2B5EF4-FFF2-40B4-BE49-F238E27FC236}">
                <a16:creationId xmlns:a16="http://schemas.microsoft.com/office/drawing/2014/main" id="{C0D1A743-BA20-BE3F-FDE7-16B31BB21109}"/>
              </a:ext>
            </a:extLst>
          </p:cNvPr>
          <p:cNvSpPr txBox="1"/>
          <p:nvPr/>
        </p:nvSpPr>
        <p:spPr bwMode="auto">
          <a:xfrm>
            <a:off x="262958" y="1656931"/>
            <a:ext cx="6612914" cy="6131934"/>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defPPr>
              <a:defRPr lang="en-US"/>
            </a:defPPr>
            <a:lvl1pPr marL="455786" indent="-455786" algn="l" rtl="0" eaLnBrk="0" fontAlgn="base" hangingPunct="0">
              <a:spcBef>
                <a:spcPct val="20000"/>
              </a:spcBef>
              <a:spcAft>
                <a:spcPct val="0"/>
              </a:spcAft>
              <a:buChar char="•"/>
              <a:defRPr sz="1964" kern="1200">
                <a:solidFill>
                  <a:schemeClr val="tx1"/>
                </a:solidFill>
                <a:latin typeface="+mn-lt"/>
                <a:ea typeface="+mn-ea"/>
                <a:cs typeface="+mn-cs"/>
              </a:defRPr>
            </a:lvl1pPr>
            <a:lvl2pPr marL="987536" indent="-379822" algn="l" rtl="0" eaLnBrk="0" fontAlgn="base" hangingPunct="0">
              <a:spcBef>
                <a:spcPct val="20000"/>
              </a:spcBef>
              <a:spcAft>
                <a:spcPct val="0"/>
              </a:spcAft>
              <a:buChar char="–"/>
              <a:defRPr sz="1745" kern="1200">
                <a:solidFill>
                  <a:srgbClr val="0070C0"/>
                </a:solidFill>
                <a:latin typeface="+mn-lt"/>
                <a:ea typeface="+mn-ea"/>
                <a:cs typeface="+mn-cs"/>
              </a:defRPr>
            </a:lvl2pPr>
            <a:lvl3pPr marL="1519287" indent="-303858" algn="l" rtl="0" eaLnBrk="0" fontAlgn="base" hangingPunct="0">
              <a:spcBef>
                <a:spcPct val="20000"/>
              </a:spcBef>
              <a:spcAft>
                <a:spcPct val="0"/>
              </a:spcAft>
              <a:buChar char="•"/>
              <a:defRPr sz="1745" kern="1200">
                <a:solidFill>
                  <a:schemeClr val="tx1"/>
                </a:solidFill>
                <a:latin typeface="+mn-lt"/>
                <a:ea typeface="+mn-ea"/>
                <a:cs typeface="+mn-cs"/>
              </a:defRPr>
            </a:lvl3pPr>
            <a:lvl4pPr marL="2127002" indent="-303858" algn="l" rtl="0" eaLnBrk="0" fontAlgn="base" hangingPunct="0">
              <a:spcBef>
                <a:spcPct val="20000"/>
              </a:spcBef>
              <a:spcAft>
                <a:spcPct val="0"/>
              </a:spcAft>
              <a:buChar char="–"/>
              <a:defRPr sz="1745" kern="1200">
                <a:solidFill>
                  <a:srgbClr val="0070C0"/>
                </a:solidFill>
                <a:latin typeface="+mn-lt"/>
                <a:ea typeface="+mn-ea"/>
                <a:cs typeface="+mn-cs"/>
              </a:defRPr>
            </a:lvl4pPr>
            <a:lvl5pPr marL="2734716" indent="-303858" algn="l" rtl="0" eaLnBrk="0" fontAlgn="base" hangingPunct="0">
              <a:spcBef>
                <a:spcPct val="20000"/>
              </a:spcBef>
              <a:spcAft>
                <a:spcPct val="0"/>
              </a:spcAft>
              <a:buChar char="»"/>
              <a:defRPr sz="1745" kern="1200">
                <a:solidFill>
                  <a:schemeClr val="tx1"/>
                </a:solidFill>
                <a:latin typeface="+mn-lt"/>
                <a:ea typeface="+mn-ea"/>
                <a:cs typeface="+mn-cs"/>
              </a:defRPr>
            </a:lvl5pPr>
            <a:lvl6pPr marL="3342430" indent="-303858" algn="l" defTabSz="914400" rtl="0" eaLnBrk="1" fontAlgn="base" latinLnBrk="0" hangingPunct="1">
              <a:spcBef>
                <a:spcPct val="20000"/>
              </a:spcBef>
              <a:spcAft>
                <a:spcPct val="0"/>
              </a:spcAft>
              <a:buChar char="»"/>
              <a:defRPr sz="2000" kern="1200">
                <a:solidFill>
                  <a:srgbClr val="5F5F5F"/>
                </a:solidFill>
                <a:latin typeface="+mn-lt"/>
                <a:ea typeface="+mn-ea"/>
                <a:cs typeface="+mn-cs"/>
              </a:defRPr>
            </a:lvl6pPr>
            <a:lvl7pPr marL="3950144" indent="-303858" algn="l" defTabSz="914400" rtl="0" eaLnBrk="1" fontAlgn="base" latinLnBrk="0" hangingPunct="1">
              <a:spcBef>
                <a:spcPct val="20000"/>
              </a:spcBef>
              <a:spcAft>
                <a:spcPct val="0"/>
              </a:spcAft>
              <a:buChar char="»"/>
              <a:defRPr sz="2000" kern="1200">
                <a:solidFill>
                  <a:srgbClr val="5F5F5F"/>
                </a:solidFill>
                <a:latin typeface="+mn-lt"/>
                <a:ea typeface="+mn-ea"/>
                <a:cs typeface="+mn-cs"/>
              </a:defRPr>
            </a:lvl7pPr>
            <a:lvl8pPr marL="4557859" indent="-303858" algn="l" defTabSz="914400" rtl="0" eaLnBrk="1" fontAlgn="base" latinLnBrk="0" hangingPunct="1">
              <a:spcBef>
                <a:spcPct val="20000"/>
              </a:spcBef>
              <a:spcAft>
                <a:spcPct val="0"/>
              </a:spcAft>
              <a:buChar char="»"/>
              <a:defRPr sz="2000" kern="1200">
                <a:solidFill>
                  <a:srgbClr val="5F5F5F"/>
                </a:solidFill>
                <a:latin typeface="+mn-lt"/>
                <a:ea typeface="+mn-ea"/>
                <a:cs typeface="+mn-cs"/>
              </a:defRPr>
            </a:lvl8pPr>
            <a:lvl9pPr marL="5165573" indent="-303858" algn="l" defTabSz="914400" rtl="0" eaLnBrk="1" fontAlgn="base" latinLnBrk="0" hangingPunct="1">
              <a:spcBef>
                <a:spcPct val="20000"/>
              </a:spcBef>
              <a:spcAft>
                <a:spcPct val="0"/>
              </a:spcAft>
              <a:buChar char="»"/>
              <a:defRPr sz="2000" kern="1200">
                <a:solidFill>
                  <a:srgbClr val="5F5F5F"/>
                </a:solidFill>
                <a:latin typeface="+mn-lt"/>
                <a:ea typeface="+mn-ea"/>
                <a:cs typeface="+mn-cs"/>
              </a:defRPr>
            </a:lvl9pPr>
          </a:lstStyle>
          <a:p>
            <a:pPr marL="0" indent="0">
              <a:buNone/>
            </a:pPr>
            <a:endParaRPr lang="hr-HR" sz="1800" kern="0" baseline="-25000"/>
          </a:p>
        </p:txBody>
      </p:sp>
      <p:sp>
        <p:nvSpPr>
          <p:cNvPr id="11" name="Content Placeholder 10">
            <a:extLst>
              <a:ext uri="{FF2B5EF4-FFF2-40B4-BE49-F238E27FC236}">
                <a16:creationId xmlns:a16="http://schemas.microsoft.com/office/drawing/2014/main" id="{0FFA22B7-F935-DE63-EC82-EE26B7679754}"/>
              </a:ext>
            </a:extLst>
          </p:cNvPr>
          <p:cNvSpPr>
            <a:spLocks noGrp="1"/>
          </p:cNvSpPr>
          <p:nvPr>
            <p:ph idx="1"/>
          </p:nvPr>
        </p:nvSpPr>
        <p:spPr>
          <a:xfrm>
            <a:off x="121477" y="1910218"/>
            <a:ext cx="14286388" cy="5471370"/>
          </a:xfrm>
        </p:spPr>
        <p:txBody>
          <a:bodyPr/>
          <a:lstStyle/>
          <a:p>
            <a:r>
              <a:rPr lang="hr-HR"/>
              <a:t>MIC (Mutual Information Coefficient) was used for feature selection</a:t>
            </a:r>
          </a:p>
          <a:p>
            <a:r>
              <a:rPr lang="hr-HR"/>
              <a:t>SVM (Support Vector Machine) for classification (novice – expert)</a:t>
            </a:r>
          </a:p>
          <a:p>
            <a:pPr marL="0" indent="0">
              <a:buNone/>
            </a:pPr>
            <a:r>
              <a:rPr lang="hr-HR" err="1"/>
              <a:t>Features used:</a:t>
            </a:r>
          </a:p>
          <a:p>
            <a:pPr marL="0" indent="0">
              <a:buNone/>
            </a:pPr>
            <a:endParaRPr lang="hr-HR"/>
          </a:p>
          <a:p>
            <a:r>
              <a:rPr lang="hr-HR" err="1"/>
              <a:t>Flight performance data (QAR – Quick Access Recorder)</a:t>
            </a:r>
          </a:p>
          <a:p>
            <a:pPr lvl="1"/>
            <a:r>
              <a:rPr lang="hr-HR"/>
              <a:t>Total flight time</a:t>
            </a:r>
          </a:p>
          <a:p>
            <a:pPr lvl="1"/>
            <a:r>
              <a:rPr lang="hr-HR" err="1"/>
              <a:t>Pitch angle before landing</a:t>
            </a:r>
            <a:endParaRPr lang="hr-HR"/>
          </a:p>
          <a:p>
            <a:pPr lvl="1"/>
            <a:r>
              <a:rPr lang="hr-HR"/>
              <a:t>Distance to the center of 2 reference lines</a:t>
            </a:r>
          </a:p>
          <a:p>
            <a:pPr lvl="1"/>
            <a:r>
              <a:rPr lang="hr-HR"/>
              <a:t>…</a:t>
            </a:r>
          </a:p>
          <a:p>
            <a:r>
              <a:rPr lang="hr-HR" err="1"/>
              <a:t>Eye movement data (EM &amp; AOI)</a:t>
            </a:r>
          </a:p>
          <a:p>
            <a:pPr lvl="1"/>
            <a:r>
              <a:rPr lang="hr-HR" err="1"/>
              <a:t>AOIs (areas of interests)</a:t>
            </a:r>
          </a:p>
          <a:p>
            <a:pPr lvl="1"/>
            <a:r>
              <a:rPr lang="hr-HR" err="1"/>
              <a:t>Airspeed indicator, attitude indicator, etc.</a:t>
            </a:r>
          </a:p>
          <a:p>
            <a:pPr lvl="1"/>
            <a:r>
              <a:rPr lang="hr-HR" err="1"/>
              <a:t>Eye opening percent</a:t>
            </a:r>
            <a:endParaRPr lang="hr-HR"/>
          </a:p>
          <a:p>
            <a:pPr lvl="1"/>
            <a:r>
              <a:rPr lang="hr-HR" err="1"/>
              <a:t>Dwell time measured</a:t>
            </a:r>
            <a:endParaRPr lang="hr-HR"/>
          </a:p>
          <a:p>
            <a:pPr lvl="1"/>
            <a:r>
              <a:rPr lang="hr-HR"/>
              <a:t>…</a:t>
            </a:r>
          </a:p>
          <a:p>
            <a:endParaRPr lang="en-US"/>
          </a:p>
        </p:txBody>
      </p:sp>
      <p:pic>
        <p:nvPicPr>
          <p:cNvPr id="16" name="Picture 15" descr="A blue device with black dots&#10;&#10;Description automatically generated">
            <a:extLst>
              <a:ext uri="{FF2B5EF4-FFF2-40B4-BE49-F238E27FC236}">
                <a16:creationId xmlns:a16="http://schemas.microsoft.com/office/drawing/2014/main" id="{44713126-8D72-EF79-159B-99F5021D0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062" y="895527"/>
            <a:ext cx="6014104" cy="3331878"/>
          </a:xfrm>
          <a:prstGeom prst="rect">
            <a:avLst/>
          </a:prstGeom>
        </p:spPr>
      </p:pic>
      <p:pic>
        <p:nvPicPr>
          <p:cNvPr id="18" name="Picture 17" descr="A person in a virtual reality device&#10;&#10;Description automatically generated">
            <a:extLst>
              <a:ext uri="{FF2B5EF4-FFF2-40B4-BE49-F238E27FC236}">
                <a16:creationId xmlns:a16="http://schemas.microsoft.com/office/drawing/2014/main" id="{BE09AE08-6E0E-94C2-350D-EC82C1B138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593" y="4227405"/>
            <a:ext cx="6331484" cy="3561460"/>
          </a:xfrm>
          <a:prstGeom prst="rect">
            <a:avLst/>
          </a:prstGeom>
        </p:spPr>
      </p:pic>
    </p:spTree>
    <p:extLst>
      <p:ext uri="{BB962C8B-B14F-4D97-AF65-F5344CB8AC3E}">
        <p14:creationId xmlns:p14="http://schemas.microsoft.com/office/powerpoint/2010/main" val="116386559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6D673-7C57-3B28-9788-3E2C46D5E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3C7F7-A4B0-2C04-4756-B9790DDCACE4}"/>
              </a:ext>
            </a:extLst>
          </p:cNvPr>
          <p:cNvSpPr>
            <a:spLocks noGrp="1"/>
          </p:cNvSpPr>
          <p:nvPr>
            <p:ph type="title"/>
          </p:nvPr>
        </p:nvSpPr>
        <p:spPr>
          <a:xfrm>
            <a:off x="171292" y="-67743"/>
            <a:ext cx="14286388" cy="954107"/>
          </a:xfrm>
        </p:spPr>
        <p:txBody>
          <a:bodyPr/>
          <a:lstStyle/>
          <a:p>
            <a:r>
              <a:rPr lang="en-US" sz="2800" i="0">
                <a:solidFill>
                  <a:srgbClr val="222222"/>
                </a:solidFill>
                <a:effectLst/>
                <a:latin typeface="+mj-lt"/>
              </a:rPr>
              <a:t>Pilot selection in the era of virtual reality: Algorithms for accurate and interpretable machine learning models</a:t>
            </a:r>
            <a:endParaRPr lang="en-GB"/>
          </a:p>
        </p:txBody>
      </p:sp>
      <p:sp>
        <p:nvSpPr>
          <p:cNvPr id="4" name="Slide Number Placeholder 3">
            <a:extLst>
              <a:ext uri="{FF2B5EF4-FFF2-40B4-BE49-F238E27FC236}">
                <a16:creationId xmlns:a16="http://schemas.microsoft.com/office/drawing/2014/main" id="{103368F7-F50D-61C2-BDE0-D463EC4D9AA3}"/>
              </a:ext>
            </a:extLst>
          </p:cNvPr>
          <p:cNvSpPr>
            <a:spLocks noGrp="1"/>
          </p:cNvSpPr>
          <p:nvPr>
            <p:ph type="sldNum" sz="quarter" idx="10"/>
          </p:nvPr>
        </p:nvSpPr>
        <p:spPr/>
        <p:txBody>
          <a:bodyPr/>
          <a:lstStyle/>
          <a:p>
            <a:fld id="{C92FC937-38D6-4B8F-AEB3-E5F6C110AD7F}" type="slidenum">
              <a:rPr lang="hr-HR" smtClean="0"/>
              <a:t>6</a:t>
            </a:fld>
            <a:endParaRPr lang="hr-HR"/>
          </a:p>
        </p:txBody>
      </p:sp>
      <p:sp>
        <p:nvSpPr>
          <p:cNvPr id="19" name="Content Placeholder 2">
            <a:extLst>
              <a:ext uri="{FF2B5EF4-FFF2-40B4-BE49-F238E27FC236}">
                <a16:creationId xmlns:a16="http://schemas.microsoft.com/office/drawing/2014/main" id="{23645999-C39F-35B9-E65B-898853363683}"/>
              </a:ext>
            </a:extLst>
          </p:cNvPr>
          <p:cNvSpPr>
            <a:spLocks noGrp="1"/>
          </p:cNvSpPr>
          <p:nvPr>
            <p:ph idx="1"/>
          </p:nvPr>
        </p:nvSpPr>
        <p:spPr>
          <a:xfrm>
            <a:off x="183720" y="946501"/>
            <a:ext cx="14273960" cy="7283099"/>
          </a:xfrm>
        </p:spPr>
        <p:txBody>
          <a:bodyPr/>
          <a:lstStyle/>
          <a:p>
            <a:pPr marL="0" indent="0">
              <a:buNone/>
            </a:pPr>
            <a:r>
              <a:rPr lang="hr-HR" b="1" err="1"/>
              <a:t>Main Research results</a:t>
            </a:r>
            <a:br>
              <a:rPr lang="hr-HR"/>
            </a:br>
            <a:r>
              <a:rPr lang="hr-HR"/>
              <a:t>                                                        </a:t>
            </a:r>
            <a:endParaRPr lang="en-GB">
              <a:solidFill>
                <a:srgbClr val="FF0000"/>
              </a:solidFill>
            </a:endParaRPr>
          </a:p>
        </p:txBody>
      </p:sp>
      <p:pic>
        <p:nvPicPr>
          <p:cNvPr id="10" name="Picture 9">
            <a:extLst>
              <a:ext uri="{FF2B5EF4-FFF2-40B4-BE49-F238E27FC236}">
                <a16:creationId xmlns:a16="http://schemas.microsoft.com/office/drawing/2014/main" id="{E53BF73E-6EA4-BE5C-3EBF-E59248D4FECF}"/>
              </a:ext>
            </a:extLst>
          </p:cNvPr>
          <p:cNvPicPr>
            <a:picLocks noChangeAspect="1"/>
          </p:cNvPicPr>
          <p:nvPr/>
        </p:nvPicPr>
        <p:blipFill>
          <a:blip r:embed="rId2"/>
          <a:srcRect t="4789" b="3610"/>
          <a:stretch>
            <a:fillRect/>
          </a:stretch>
        </p:blipFill>
        <p:spPr>
          <a:xfrm>
            <a:off x="3985443" y="946501"/>
            <a:ext cx="6658085" cy="7267107"/>
          </a:xfrm>
          <a:prstGeom prst="rect">
            <a:avLst/>
          </a:prstGeom>
        </p:spPr>
      </p:pic>
    </p:spTree>
    <p:extLst>
      <p:ext uri="{BB962C8B-B14F-4D97-AF65-F5344CB8AC3E}">
        <p14:creationId xmlns:p14="http://schemas.microsoft.com/office/powerpoint/2010/main" val="115202080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2" y="-67743"/>
            <a:ext cx="14286388" cy="954107"/>
          </a:xfrm>
        </p:spPr>
        <p:txBody>
          <a:bodyPr/>
          <a:lstStyle/>
          <a:p>
            <a:r>
              <a:rPr lang="en-US" sz="2800" i="0">
                <a:solidFill>
                  <a:srgbClr val="222222"/>
                </a:solidFill>
                <a:effectLst/>
                <a:latin typeface="+mj-lt"/>
              </a:rPr>
              <a:t>Pilot selection in the era of virtual reality: Algorithms for accurate and interpretable machine learning models</a:t>
            </a: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7</a:t>
            </a:fld>
            <a:endParaRPr lang="hr-HR"/>
          </a:p>
        </p:txBody>
      </p:sp>
      <p:sp>
        <p:nvSpPr>
          <p:cNvPr id="19" name="Content Placeholder 2">
            <a:extLst>
              <a:ext uri="{FF2B5EF4-FFF2-40B4-BE49-F238E27FC236}">
                <a16:creationId xmlns:a16="http://schemas.microsoft.com/office/drawing/2014/main" id="{6AD82861-1B8C-ECBE-4A9D-262C3AC46F3F}"/>
              </a:ext>
            </a:extLst>
          </p:cNvPr>
          <p:cNvSpPr>
            <a:spLocks noGrp="1"/>
          </p:cNvSpPr>
          <p:nvPr>
            <p:ph idx="1"/>
          </p:nvPr>
        </p:nvSpPr>
        <p:spPr>
          <a:xfrm>
            <a:off x="183720" y="946501"/>
            <a:ext cx="14273960" cy="7283099"/>
          </a:xfrm>
        </p:spPr>
        <p:txBody>
          <a:bodyPr/>
          <a:lstStyle/>
          <a:p>
            <a:pPr marL="0" indent="0">
              <a:buNone/>
            </a:pPr>
            <a:r>
              <a:rPr lang="hr-HR" b="1" err="1"/>
              <a:t>Main Research results</a:t>
            </a:r>
            <a:br>
              <a:rPr lang="hr-HR"/>
            </a:br>
            <a:r>
              <a:rPr lang="hr-HR"/>
              <a:t>                                                        </a:t>
            </a:r>
            <a:endParaRPr lang="en-GB">
              <a:solidFill>
                <a:srgbClr val="FF0000"/>
              </a:solidFill>
            </a:endParaRPr>
          </a:p>
        </p:txBody>
      </p:sp>
      <p:pic>
        <p:nvPicPr>
          <p:cNvPr id="12" name="Picture 11">
            <a:extLst>
              <a:ext uri="{FF2B5EF4-FFF2-40B4-BE49-F238E27FC236}">
                <a16:creationId xmlns:a16="http://schemas.microsoft.com/office/drawing/2014/main" id="{BCA0F73D-8B54-915C-A37B-396826BE171B}"/>
              </a:ext>
            </a:extLst>
          </p:cNvPr>
          <p:cNvPicPr>
            <a:picLocks noChangeAspect="1"/>
          </p:cNvPicPr>
          <p:nvPr/>
        </p:nvPicPr>
        <p:blipFill>
          <a:blip r:embed="rId2"/>
          <a:stretch>
            <a:fillRect/>
          </a:stretch>
        </p:blipFill>
        <p:spPr>
          <a:xfrm>
            <a:off x="5080000" y="955872"/>
            <a:ext cx="4432300" cy="7100501"/>
          </a:xfrm>
          <a:prstGeom prst="rect">
            <a:avLst/>
          </a:prstGeom>
        </p:spPr>
      </p:pic>
    </p:spTree>
    <p:extLst>
      <p:ext uri="{BB962C8B-B14F-4D97-AF65-F5344CB8AC3E}">
        <p14:creationId xmlns:p14="http://schemas.microsoft.com/office/powerpoint/2010/main" val="5249278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54C96-FD16-629E-7148-F6C18E7C1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388694-015F-F080-107E-078751220055}"/>
              </a:ext>
            </a:extLst>
          </p:cNvPr>
          <p:cNvSpPr>
            <a:spLocks noGrp="1"/>
          </p:cNvSpPr>
          <p:nvPr>
            <p:ph type="title"/>
          </p:nvPr>
        </p:nvSpPr>
        <p:spPr>
          <a:xfrm>
            <a:off x="171292" y="55367"/>
            <a:ext cx="14286388" cy="830997"/>
          </a:xfrm>
        </p:spPr>
        <p:txBody>
          <a:bodyPr/>
          <a:lstStyle/>
          <a:p>
            <a:r>
              <a:rPr lang="en-US" sz="2400" i="0">
                <a:solidFill>
                  <a:srgbClr val="222222"/>
                </a:solidFill>
                <a:effectLst/>
                <a:latin typeface="+mj-lt"/>
              </a:rPr>
              <a:t>Pilot selection in the era of virtual reality: Algorithms for accurate and interpretable machine learning models</a:t>
            </a:r>
            <a:endParaRPr lang="en-GB"/>
          </a:p>
        </p:txBody>
      </p:sp>
      <p:sp>
        <p:nvSpPr>
          <p:cNvPr id="4" name="Slide Number Placeholder 3">
            <a:extLst>
              <a:ext uri="{FF2B5EF4-FFF2-40B4-BE49-F238E27FC236}">
                <a16:creationId xmlns:a16="http://schemas.microsoft.com/office/drawing/2014/main" id="{7377CE53-8661-F54E-8776-1A2A547A18C7}"/>
              </a:ext>
            </a:extLst>
          </p:cNvPr>
          <p:cNvSpPr>
            <a:spLocks noGrp="1"/>
          </p:cNvSpPr>
          <p:nvPr>
            <p:ph type="sldNum" sz="quarter" idx="10"/>
          </p:nvPr>
        </p:nvSpPr>
        <p:spPr/>
        <p:txBody>
          <a:bodyPr/>
          <a:lstStyle/>
          <a:p>
            <a:fld id="{C92FC937-38D6-4B8F-AEB3-E5F6C110AD7F}" type="slidenum">
              <a:rPr lang="hr-HR" smtClean="0"/>
              <a:t>8</a:t>
            </a:fld>
            <a:endParaRPr lang="hr-HR"/>
          </a:p>
        </p:txBody>
      </p:sp>
      <p:sp>
        <p:nvSpPr>
          <p:cNvPr id="19" name="Content Placeholder 2">
            <a:extLst>
              <a:ext uri="{FF2B5EF4-FFF2-40B4-BE49-F238E27FC236}">
                <a16:creationId xmlns:a16="http://schemas.microsoft.com/office/drawing/2014/main" id="{F9607C69-BC09-4AD1-D4B2-0B6513434D5C}"/>
              </a:ext>
            </a:extLst>
          </p:cNvPr>
          <p:cNvSpPr>
            <a:spLocks noGrp="1"/>
          </p:cNvSpPr>
          <p:nvPr>
            <p:ph idx="1"/>
          </p:nvPr>
        </p:nvSpPr>
        <p:spPr>
          <a:xfrm>
            <a:off x="183720" y="946501"/>
            <a:ext cx="14273960" cy="7328947"/>
          </a:xfrm>
        </p:spPr>
        <p:txBody>
          <a:bodyPr/>
          <a:lstStyle/>
          <a:p>
            <a:pPr marL="0" indent="0">
              <a:buNone/>
            </a:pPr>
            <a:r>
              <a:rPr lang="hr-HR" b="1" err="1"/>
              <a:t>Main Research Results</a:t>
            </a:r>
            <a:br>
              <a:rPr lang="hr-HR"/>
            </a:br>
            <a:r>
              <a:rPr lang="hr-HR"/>
              <a:t>                                                        </a:t>
            </a:r>
            <a:endParaRPr lang="en-GB">
              <a:solidFill>
                <a:srgbClr val="FF0000"/>
              </a:solidFill>
            </a:endParaRPr>
          </a:p>
        </p:txBody>
      </p:sp>
      <p:pic>
        <p:nvPicPr>
          <p:cNvPr id="5" name="Picture 4">
            <a:extLst>
              <a:ext uri="{FF2B5EF4-FFF2-40B4-BE49-F238E27FC236}">
                <a16:creationId xmlns:a16="http://schemas.microsoft.com/office/drawing/2014/main" id="{974EAAF6-9A34-F2CD-F715-8AA8F53038C3}"/>
              </a:ext>
            </a:extLst>
          </p:cNvPr>
          <p:cNvPicPr>
            <a:picLocks noChangeAspect="1"/>
          </p:cNvPicPr>
          <p:nvPr/>
        </p:nvPicPr>
        <p:blipFill>
          <a:blip r:embed="rId2"/>
          <a:srcRect l="6164" t="7232" r="13976" b="1190"/>
          <a:stretch>
            <a:fillRect/>
          </a:stretch>
        </p:blipFill>
        <p:spPr>
          <a:xfrm>
            <a:off x="1472486" y="1289050"/>
            <a:ext cx="11684000" cy="5651500"/>
          </a:xfrm>
          <a:prstGeom prst="rect">
            <a:avLst/>
          </a:prstGeom>
        </p:spPr>
      </p:pic>
      <p:sp>
        <p:nvSpPr>
          <p:cNvPr id="6" name="TextBox 5">
            <a:extLst>
              <a:ext uri="{FF2B5EF4-FFF2-40B4-BE49-F238E27FC236}">
                <a16:creationId xmlns:a16="http://schemas.microsoft.com/office/drawing/2014/main" id="{B1932F3F-C450-92FF-EBCF-4683CC87B4C1}"/>
              </a:ext>
            </a:extLst>
          </p:cNvPr>
          <p:cNvSpPr txBox="1"/>
          <p:nvPr/>
        </p:nvSpPr>
        <p:spPr>
          <a:xfrm>
            <a:off x="1839333" y="6882989"/>
            <a:ext cx="10950305" cy="400110"/>
          </a:xfrm>
          <a:prstGeom prst="rect">
            <a:avLst/>
          </a:prstGeom>
          <a:noFill/>
        </p:spPr>
        <p:txBody>
          <a:bodyPr wrap="none" rtlCol="0">
            <a:spAutoFit/>
          </a:bodyPr>
          <a:lstStyle>
            <a:defPPr>
              <a:defRPr lang="en-US"/>
            </a:defPPr>
            <a:lvl1pPr algn="l" rtl="0" fontAlgn="base">
              <a:spcBef>
                <a:spcPct val="0"/>
              </a:spcBef>
              <a:spcAft>
                <a:spcPct val="0"/>
              </a:spcAft>
              <a:defRPr sz="2000" kern="1200">
                <a:solidFill>
                  <a:schemeClr val="tx1"/>
                </a:solidFill>
                <a:latin typeface="Tahoma" pitchFamily="34" charset="0"/>
                <a:ea typeface="+mn-ea"/>
                <a:cs typeface="+mn-cs"/>
              </a:defRPr>
            </a:lvl1pPr>
            <a:lvl2pPr marL="457200" algn="l" rtl="0" fontAlgn="base">
              <a:spcBef>
                <a:spcPct val="0"/>
              </a:spcBef>
              <a:spcAft>
                <a:spcPct val="0"/>
              </a:spcAft>
              <a:defRPr sz="2000" kern="1200">
                <a:solidFill>
                  <a:schemeClr val="tx1"/>
                </a:solidFill>
                <a:latin typeface="Tahoma" pitchFamily="34" charset="0"/>
                <a:ea typeface="+mn-ea"/>
                <a:cs typeface="+mn-cs"/>
              </a:defRPr>
            </a:lvl2pPr>
            <a:lvl3pPr marL="914400" algn="l" rtl="0" fontAlgn="base">
              <a:spcBef>
                <a:spcPct val="0"/>
              </a:spcBef>
              <a:spcAft>
                <a:spcPct val="0"/>
              </a:spcAft>
              <a:defRPr sz="2000" kern="1200">
                <a:solidFill>
                  <a:schemeClr val="tx1"/>
                </a:solidFill>
                <a:latin typeface="Tahoma" pitchFamily="34" charset="0"/>
                <a:ea typeface="+mn-ea"/>
                <a:cs typeface="+mn-cs"/>
              </a:defRPr>
            </a:lvl3pPr>
            <a:lvl4pPr marL="1371600" algn="l" rtl="0" fontAlgn="base">
              <a:spcBef>
                <a:spcPct val="0"/>
              </a:spcBef>
              <a:spcAft>
                <a:spcPct val="0"/>
              </a:spcAft>
              <a:defRPr sz="2000" kern="1200">
                <a:solidFill>
                  <a:schemeClr val="tx1"/>
                </a:solidFill>
                <a:latin typeface="Tahoma" pitchFamily="34" charset="0"/>
                <a:ea typeface="+mn-ea"/>
                <a:cs typeface="+mn-cs"/>
              </a:defRPr>
            </a:lvl4pPr>
            <a:lvl5pPr marL="1828800" algn="l" rtl="0" fontAlgn="base">
              <a:spcBef>
                <a:spcPct val="0"/>
              </a:spcBef>
              <a:spcAft>
                <a:spcPct val="0"/>
              </a:spcAft>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pPr algn="ctr"/>
            <a:r>
              <a:rPr lang="en-US"/>
              <a:t>The performance comparison </a:t>
            </a:r>
            <a:r>
              <a:rPr lang="hr-HR" err="1"/>
              <a:t>between</a:t>
            </a:r>
            <a:r>
              <a:rPr lang="en-US"/>
              <a:t> predictor algorithm</a:t>
            </a:r>
            <a:r>
              <a:rPr lang="hr-HR"/>
              <a:t>s with MIC feature selection method </a:t>
            </a:r>
            <a:endParaRPr lang="en-US"/>
          </a:p>
        </p:txBody>
      </p:sp>
    </p:spTree>
    <p:extLst>
      <p:ext uri="{BB962C8B-B14F-4D97-AF65-F5344CB8AC3E}">
        <p14:creationId xmlns:p14="http://schemas.microsoft.com/office/powerpoint/2010/main" val="282842276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FD8-4B2E-A469-272B-A5F7D784141A}"/>
              </a:ext>
            </a:extLst>
          </p:cNvPr>
          <p:cNvSpPr>
            <a:spLocks noGrp="1"/>
          </p:cNvSpPr>
          <p:nvPr>
            <p:ph type="title"/>
          </p:nvPr>
        </p:nvSpPr>
        <p:spPr>
          <a:xfrm>
            <a:off x="171292" y="55367"/>
            <a:ext cx="14286388" cy="830997"/>
          </a:xfrm>
        </p:spPr>
        <p:txBody>
          <a:bodyPr/>
          <a:lstStyle/>
          <a:p>
            <a:r>
              <a:rPr lang="en-US" sz="2400" i="0">
                <a:solidFill>
                  <a:srgbClr val="222222"/>
                </a:solidFill>
                <a:effectLst/>
                <a:latin typeface="+mj-lt"/>
              </a:rPr>
              <a:t>Pilot selection in the era of virtual reality: Algorithms for accurate and interpretable machine learning models</a:t>
            </a:r>
            <a:endParaRPr lang="en-GB"/>
          </a:p>
        </p:txBody>
      </p:sp>
      <p:sp>
        <p:nvSpPr>
          <p:cNvPr id="4" name="Slide Number Placeholder 3">
            <a:extLst>
              <a:ext uri="{FF2B5EF4-FFF2-40B4-BE49-F238E27FC236}">
                <a16:creationId xmlns:a16="http://schemas.microsoft.com/office/drawing/2014/main" id="{DE830003-E2ED-E0AD-3084-09DFF6536E0E}"/>
              </a:ext>
            </a:extLst>
          </p:cNvPr>
          <p:cNvSpPr>
            <a:spLocks noGrp="1"/>
          </p:cNvSpPr>
          <p:nvPr>
            <p:ph type="sldNum" sz="quarter" idx="10"/>
          </p:nvPr>
        </p:nvSpPr>
        <p:spPr/>
        <p:txBody>
          <a:bodyPr/>
          <a:lstStyle/>
          <a:p>
            <a:fld id="{C92FC937-38D6-4B8F-AEB3-E5F6C110AD7F}" type="slidenum">
              <a:rPr lang="hr-HR" smtClean="0"/>
              <a:t>9</a:t>
            </a:fld>
            <a:endParaRPr lang="hr-HR"/>
          </a:p>
        </p:txBody>
      </p:sp>
      <p:sp>
        <p:nvSpPr>
          <p:cNvPr id="19" name="Content Placeholder 2">
            <a:extLst>
              <a:ext uri="{FF2B5EF4-FFF2-40B4-BE49-F238E27FC236}">
                <a16:creationId xmlns:a16="http://schemas.microsoft.com/office/drawing/2014/main" id="{6AD82861-1B8C-ECBE-4A9D-262C3AC46F3F}"/>
              </a:ext>
            </a:extLst>
          </p:cNvPr>
          <p:cNvSpPr>
            <a:spLocks noGrp="1"/>
          </p:cNvSpPr>
          <p:nvPr>
            <p:ph idx="1"/>
          </p:nvPr>
        </p:nvSpPr>
        <p:spPr>
          <a:xfrm>
            <a:off x="183720" y="946501"/>
            <a:ext cx="14273960" cy="7328947"/>
          </a:xfrm>
        </p:spPr>
        <p:txBody>
          <a:bodyPr/>
          <a:lstStyle/>
          <a:p>
            <a:pPr marL="0" indent="0">
              <a:buNone/>
            </a:pPr>
            <a:r>
              <a:rPr lang="hr-HR" b="1" err="1"/>
              <a:t>Main Research Results</a:t>
            </a:r>
            <a:br>
              <a:rPr lang="hr-HR"/>
            </a:br>
            <a:r>
              <a:rPr lang="hr-HR"/>
              <a:t>                                                        </a:t>
            </a:r>
            <a:endParaRPr lang="en-GB">
              <a:solidFill>
                <a:srgbClr val="FF0000"/>
              </a:solidFill>
            </a:endParaRPr>
          </a:p>
        </p:txBody>
      </p:sp>
      <p:pic>
        <p:nvPicPr>
          <p:cNvPr id="22" name="Picture 21">
            <a:extLst>
              <a:ext uri="{FF2B5EF4-FFF2-40B4-BE49-F238E27FC236}">
                <a16:creationId xmlns:a16="http://schemas.microsoft.com/office/drawing/2014/main" id="{DB0F72EA-85E9-3EF3-6215-BEC8F9134F9A}"/>
              </a:ext>
            </a:extLst>
          </p:cNvPr>
          <p:cNvPicPr>
            <a:picLocks noChangeAspect="1"/>
          </p:cNvPicPr>
          <p:nvPr/>
        </p:nvPicPr>
        <p:blipFill>
          <a:blip r:embed="rId2"/>
          <a:stretch>
            <a:fillRect/>
          </a:stretch>
        </p:blipFill>
        <p:spPr>
          <a:xfrm>
            <a:off x="493634" y="2453260"/>
            <a:ext cx="13641704" cy="4315427"/>
          </a:xfrm>
          <a:prstGeom prst="rect">
            <a:avLst/>
          </a:prstGeom>
        </p:spPr>
      </p:pic>
    </p:spTree>
    <p:extLst>
      <p:ext uri="{BB962C8B-B14F-4D97-AF65-F5344CB8AC3E}">
        <p14:creationId xmlns:p14="http://schemas.microsoft.com/office/powerpoint/2010/main" val="191339624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2"/>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Tahoma"/>
        <a:cs typeface="Arial"/>
      </a:majorFont>
      <a:minorFont>
        <a:latin typeface="Tahoma"/>
        <a:ea typeface="Tahoma"/>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Tahoma"/>
        <a:cs typeface="Arial"/>
      </a:majorFont>
      <a:minorFont>
        <a:latin typeface="Tahoma"/>
        <a:ea typeface="Tahoma"/>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ahoma"/>
        <a:ea typeface="Tahoma"/>
        <a:cs typeface="Arial"/>
      </a:majorFont>
      <a:minorFont>
        <a:latin typeface="Tahoma"/>
        <a:ea typeface="Tahoma"/>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2466</Words>
  <Application>Microsoft Office PowerPoint</Application>
  <PresentationFormat>Custom</PresentationFormat>
  <Paragraphs>223</Paragraphs>
  <Slides>29</Slides>
  <Notes>7</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29</vt:i4>
      </vt:variant>
    </vt:vector>
  </HeadingPairs>
  <TitlesOfParts>
    <vt:vector size="37" baseType="lpstr">
      <vt:lpstr>Arial</vt:lpstr>
      <vt:lpstr>Calibri</vt:lpstr>
      <vt:lpstr>Segoe UI</vt:lpstr>
      <vt:lpstr>Tahoma</vt:lpstr>
      <vt:lpstr>Office Theme</vt:lpstr>
      <vt:lpstr>Default Design</vt:lpstr>
      <vt:lpstr>Default Design</vt:lpstr>
      <vt:lpstr>Default Design</vt:lpstr>
      <vt:lpstr>PowerPoint Presentation</vt:lpstr>
      <vt:lpstr>PowerPoint Presentation</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Pilot selection in the era of virtual reality: Algorithms for accurate and interpretable machine learning models</vt:lpstr>
      <vt:lpstr>PowerPoint Presentation</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Attrition Risk and Aircraft Suitability Prediction in U.S. Navy Pilot Training Using Machine Learning</vt:lpstr>
      <vt:lpstr>Classification of cognitive load based on neurophysiological features from functional near-infrared spectroscopy and electrocardiography signals on n-back task</vt:lpstr>
      <vt:lpstr>PowerPoint Presentation</vt:lpstr>
      <vt:lpstr>Evaluating the Efficacy of Virtual Reality (VR) Training Devices for Pilot Training.</vt:lpstr>
      <vt:lpstr>Evaluating the Efficacy of Virtual Reality (VR) Training Devices for Pilot Training.</vt:lpstr>
      <vt:lpstr>Evaluating the Efficacy of Virtual Reality (VR) Training Devices for Pilot Training.</vt:lpstr>
      <vt:lpstr>Evaluating the Efficacy of Virtual Reality (VR) Training Devices for Pilot Training.</vt:lpstr>
      <vt:lpstr>Evaluating the Efficacy of Virtual Reality (VR) Training Devices for Pilot Training.</vt:lpstr>
      <vt:lpstr>Evaluating the Efficacy of Virtual Reality (VR) Training Devices for Pilot Training.</vt:lpstr>
      <vt:lpstr>Evaluating the Efficacy of Virtual Reality (VR) Training Devices for Pilot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Franko Krajina</cp:lastModifiedBy>
  <cp:revision>4</cp:revision>
  <cp:lastPrinted>2025-01-31T11:34:31Z</cp:lastPrinted>
  <dcterms:created xsi:type="dcterms:W3CDTF">2025-01-31T11:34:31Z</dcterms:created>
  <dcterms:modified xsi:type="dcterms:W3CDTF">2025-01-31T11:38:44Z</dcterms:modified>
</cp:coreProperties>
</file>